
<file path=[Content_Types].xml><?xml version="1.0" encoding="utf-8"?>
<Types xmlns="http://schemas.openxmlformats.org/package/2006/content-types">
  <Override PartName="/ppt/slides/slide17.xml" ContentType="application/vnd.openxmlformats-officedocument.presentationml.slide+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Default Extension="emf" ContentType="image/x-emf"/>
  <Override PartName="/docProps/app.xml" ContentType="application/vnd.openxmlformats-officedocument.extended-properties+xml"/>
  <Override PartName="/ppt/slides/slide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Override PartName="/ppt/slideLayouts/slideLayout3.xml" ContentType="application/vnd.openxmlformats-officedocument.presentationml.slideLayout+xml"/>
  <Override PartName="/ppt/slides/slide3.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Default Extension="png" ContentType="image/png"/>
  <Override PartName="/docProps/core.xml" ContentType="application/vnd.openxmlformats-package.core-properties+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s/slide15.xml" ContentType="application/vnd.openxmlformats-officedocument.presentationml.slide+xml"/>
  <Override PartName="/ppt/viewProps.xml" ContentType="application/vnd.openxmlformats-officedocument.presentationml.viewProps+xml"/>
  <Default Extension="bin" ContentType="application/vnd.openxmlformats-officedocument.presentationml.printerSettings"/>
  <Default Extension="rels" ContentType="application/vnd.openxmlformats-package.relationships+xml"/>
  <Override PartName="/ppt/slides/slide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 id="267" r:id="rId3"/>
    <p:sldId id="268" r:id="rId4"/>
    <p:sldId id="257" r:id="rId5"/>
    <p:sldId id="258" r:id="rId6"/>
    <p:sldId id="259" r:id="rId7"/>
    <p:sldId id="260" r:id="rId8"/>
    <p:sldId id="261" r:id="rId9"/>
    <p:sldId id="262" r:id="rId10"/>
    <p:sldId id="263" r:id="rId11"/>
    <p:sldId id="264" r:id="rId12"/>
    <p:sldId id="272" r:id="rId13"/>
    <p:sldId id="273" r:id="rId14"/>
    <p:sldId id="265" r:id="rId15"/>
    <p:sldId id="266" r:id="rId16"/>
    <p:sldId id="269" r:id="rId17"/>
    <p:sldId id="274" r:id="rId18"/>
    <p:sldId id="270" r:id="rId19"/>
    <p:sldId id="271" r:id="rId20"/>
    <p:sldId id="275" r:id="rId2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594" autoAdjust="0"/>
    <p:restoredTop sz="94687" autoAdjust="0"/>
  </p:normalViewPr>
  <p:slideViewPr>
    <p:cSldViewPr snapToGrid="0" snapToObjects="1">
      <p:cViewPr>
        <p:scale>
          <a:sx n="75" d="100"/>
          <a:sy n="75" d="100"/>
        </p:scale>
        <p:origin x="-2392" y="-48"/>
      </p:cViewPr>
      <p:guideLst>
        <p:guide orient="horz" pos="3120"/>
        <p:guide pos="216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7" Type="http://schemas.openxmlformats.org/officeDocument/2006/relationships/slide" Target="slides/slide6.xml"/><Relationship Id="rId1" Type="http://schemas.openxmlformats.org/officeDocument/2006/relationships/slideMaster" Target="slideMasters/slideMaster1.xml"/><Relationship Id="rId24" Type="http://schemas.openxmlformats.org/officeDocument/2006/relationships/viewProps" Target="viewProps.xml"/><Relationship Id="rId25" Type="http://schemas.openxmlformats.org/officeDocument/2006/relationships/theme" Target="theme/theme1.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14" Type="http://schemas.openxmlformats.org/officeDocument/2006/relationships/slide" Target="slides/slide13.xml"/><Relationship Id="rId23" Type="http://schemas.openxmlformats.org/officeDocument/2006/relationships/presProps" Target="presProps.xml"/><Relationship Id="rId4" Type="http://schemas.openxmlformats.org/officeDocument/2006/relationships/slide" Target="slides/slide3.xml"/><Relationship Id="rId26" Type="http://schemas.openxmlformats.org/officeDocument/2006/relationships/tableStyles" Target="tableStyles.xml"/><Relationship Id="rId11" Type="http://schemas.openxmlformats.org/officeDocument/2006/relationships/slide" Target="slides/slide10.xml"/><Relationship Id="rId6" Type="http://schemas.openxmlformats.org/officeDocument/2006/relationships/slide" Target="slides/slide5.xml"/><Relationship Id="rId16" Type="http://schemas.openxmlformats.org/officeDocument/2006/relationships/slide" Target="slides/slide15.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20" Type="http://schemas.openxmlformats.org/officeDocument/2006/relationships/slide" Target="slides/slide19.xml"/><Relationship Id="rId22" Type="http://schemas.openxmlformats.org/officeDocument/2006/relationships/printerSettings" Target="printerSettings/printerSettings1.bin"/><Relationship Id="rId21" Type="http://schemas.openxmlformats.org/officeDocument/2006/relationships/slide" Target="slides/slide20.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7D456C-07C5-4F46-9807-CFE6F5BE3A6B}" type="datetimeFigureOut">
              <a:rPr lang="en-US" smtClean="0"/>
              <a:pPr/>
              <a:t>8/2/12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505535020"/>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D456C-07C5-4F46-9807-CFE6F5BE3A6B}" type="datetimeFigureOut">
              <a:rPr lang="en-US" smtClean="0"/>
              <a:pPr/>
              <a:t>8/2/12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779053204"/>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7D456C-07C5-4F46-9807-CFE6F5BE3A6B}" type="datetimeFigureOut">
              <a:rPr lang="en-US" smtClean="0"/>
              <a:pPr/>
              <a:t>8/2/12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9987768"/>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7D456C-07C5-4F46-9807-CFE6F5BE3A6B}" type="datetimeFigureOut">
              <a:rPr lang="en-US" smtClean="0"/>
              <a:pPr/>
              <a:t>8/2/12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075964027"/>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7D456C-07C5-4F46-9807-CFE6F5BE3A6B}" type="datetimeFigureOut">
              <a:rPr lang="en-US" smtClean="0"/>
              <a:pPr/>
              <a:t>8/2/12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5809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7D456C-07C5-4F46-9807-CFE6F5BE3A6B}" type="datetimeFigureOut">
              <a:rPr lang="en-US" smtClean="0"/>
              <a:pPr/>
              <a:t>8/2/12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313362049"/>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7D456C-07C5-4F46-9807-CFE6F5BE3A6B}" type="datetimeFigureOut">
              <a:rPr lang="en-US" smtClean="0"/>
              <a:pPr/>
              <a:t>8/2/12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10120562"/>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7D456C-07C5-4F46-9807-CFE6F5BE3A6B}" type="datetimeFigureOut">
              <a:rPr lang="en-US" smtClean="0"/>
              <a:pPr/>
              <a:t>8/2/12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29095727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7D456C-07C5-4F46-9807-CFE6F5BE3A6B}" type="datetimeFigureOut">
              <a:rPr lang="en-US" smtClean="0"/>
              <a:pPr/>
              <a:t>8/2/12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106084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D456C-07C5-4F46-9807-CFE6F5BE3A6B}" type="datetimeFigureOut">
              <a:rPr lang="en-US" smtClean="0"/>
              <a:pPr/>
              <a:t>8/2/12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956296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D456C-07C5-4F46-9807-CFE6F5BE3A6B}" type="datetimeFigureOut">
              <a:rPr lang="en-US" smtClean="0"/>
              <a:pPr/>
              <a:t>8/2/12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6134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627D456C-07C5-4F46-9807-CFE6F5BE3A6B}" type="datetimeFigureOut">
              <a:rPr lang="en-US" smtClean="0"/>
              <a:pPr/>
              <a:t>8/2/12</a:t>
            </a:fld>
            <a:endParaRPr lang="en-US"/>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FCA07BA-932B-B346-AC3A-EC0AF9B3365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268494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3.jpeg"/><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 Id="rId5" Type="http://schemas.openxmlformats.org/officeDocument/2006/relationships/image" Target="../media/image4.jpeg"/></Relationships>
</file>

<file path=ppt/slides/_rels/slide2.xml.rels><?xml version="1.0" encoding="UTF-8" standalone="yes"?>
<Relationships xmlns="http://schemas.openxmlformats.org/package/2006/relationships"><Relationship Id="rId4"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6.emf"/></Relationships>
</file>

<file path=ppt/slides/_rels/slide3.xml.rels><?xml version="1.0" encoding="UTF-8" standalone="yes"?>
<Relationships xmlns="http://schemas.openxmlformats.org/package/2006/relationships"><Relationship Id="rId4" Type="http://schemas.openxmlformats.org/officeDocument/2006/relationships/image" Target="../media/image6.emf"/><Relationship Id="rId1" Type="http://schemas.openxmlformats.org/officeDocument/2006/relationships/slideLayout" Target="../slideLayouts/slideLayout2.xml"/><Relationship Id="rId2" Type="http://schemas.openxmlformats.org/officeDocument/2006/relationships/image" Target="../media/image8.jpeg"/><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4" Type="http://schemas.openxmlformats.org/officeDocument/2006/relationships/image" Target="../media/image11.jpeg"/><Relationship Id="rId1" Type="http://schemas.openxmlformats.org/officeDocument/2006/relationships/slideLayout" Target="../slideLayouts/slideLayout7.xml"/><Relationship Id="rId2" Type="http://schemas.openxmlformats.org/officeDocument/2006/relationships/image" Target="../media/image9.jpeg"/><Relationship Id="rId3" Type="http://schemas.openxmlformats.org/officeDocument/2006/relationships/image" Target="../media/image10.jpeg"/><Relationship Id="rId5"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3"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4" Type="http://schemas.openxmlformats.org/officeDocument/2006/relationships/image" Target="../media/image17.jpeg"/><Relationship Id="rId1" Type="http://schemas.openxmlformats.org/officeDocument/2006/relationships/slideLayout" Target="../slideLayouts/slideLayout7.xml"/><Relationship Id="rId2" Type="http://schemas.openxmlformats.org/officeDocument/2006/relationships/image" Target="../media/image15.jpeg"/><Relationship Id="rId3" Type="http://schemas.openxmlformats.org/officeDocument/2006/relationships/image" Target="../media/image16.jpeg"/><Relationship Id="rId5" Type="http://schemas.openxmlformats.org/officeDocument/2006/relationships/image" Target="../media/image18.jpeg"/></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3"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4" Type="http://schemas.openxmlformats.org/officeDocument/2006/relationships/image" Target="../media/image23.jpeg"/><Relationship Id="rId1" Type="http://schemas.openxmlformats.org/officeDocument/2006/relationships/slideLayout" Target="../slideLayouts/slideLayout7.xml"/><Relationship Id="rId2" Type="http://schemas.openxmlformats.org/officeDocument/2006/relationships/image" Target="../media/image21.jpeg"/><Relationship Id="rId3" Type="http://schemas.openxmlformats.org/officeDocument/2006/relationships/image" Target="../media/image22.jpeg"/><Relationship Id="rId5" Type="http://schemas.openxmlformats.org/officeDocument/2006/relationships/image" Target="../media/image24.jpeg"/></Relationships>
</file>

<file path=ppt/slides/_rels/slide9.xml.rels><?xml version="1.0" encoding="UTF-8" standalone="yes"?>
<Relationships xmlns="http://schemas.openxmlformats.org/package/2006/relationships"><Relationship Id="rId4" Type="http://schemas.openxmlformats.org/officeDocument/2006/relationships/image" Target="../media/image27.jpeg"/><Relationship Id="rId1" Type="http://schemas.openxmlformats.org/officeDocument/2006/relationships/slideLayout" Target="../slideLayouts/slideLayout7.xml"/><Relationship Id="rId2" Type="http://schemas.openxmlformats.org/officeDocument/2006/relationships/image" Target="../media/image25.jpeg"/><Relationship Id="rId3" Type="http://schemas.openxmlformats.org/officeDocument/2006/relationships/image" Target="../media/image26.jpeg"/></Relationships>
</file>

<file path=ppt/slides/_rels/slide10.xml.rels><?xml version="1.0" encoding="UTF-8" standalone="yes"?>
<Relationships xmlns="http://schemas.openxmlformats.org/package/2006/relationships"><Relationship Id="rId4" Type="http://schemas.openxmlformats.org/officeDocument/2006/relationships/image" Target="../media/image30.jpeg"/><Relationship Id="rId1" Type="http://schemas.openxmlformats.org/officeDocument/2006/relationships/slideLayout" Target="../slideLayouts/slideLayout7.xml"/><Relationship Id="rId2" Type="http://schemas.openxmlformats.org/officeDocument/2006/relationships/image" Target="../media/image28.jpeg"/><Relationship Id="rId3" Type="http://schemas.openxmlformats.org/officeDocument/2006/relationships/image" Target="../media/image29.jpeg"/><Relationship Id="rId5" Type="http://schemas.openxmlformats.org/officeDocument/2006/relationships/image" Target="../media/image31.jpeg"/></Relationships>
</file>

<file path=ppt/slides/_rels/slide11.xml.rels><?xml version="1.0" encoding="UTF-8" standalone="yes"?>
<Relationships xmlns="http://schemas.openxmlformats.org/package/2006/relationships"><Relationship Id="rId2" Type="http://schemas.openxmlformats.org/officeDocument/2006/relationships/image" Target="../media/image32.jpeg"/><Relationship Id="rId3" Type="http://schemas.openxmlformats.org/officeDocument/2006/relationships/image" Target="../media/image3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4" Type="http://schemas.openxmlformats.org/officeDocument/2006/relationships/image" Target="../media/image36.jpeg"/><Relationship Id="rId1" Type="http://schemas.openxmlformats.org/officeDocument/2006/relationships/slideLayout" Target="../slideLayouts/slideLayout7.xml"/><Relationship Id="rId2" Type="http://schemas.openxmlformats.org/officeDocument/2006/relationships/image" Target="../media/image34.jpeg"/><Relationship Id="rId3" Type="http://schemas.openxmlformats.org/officeDocument/2006/relationships/image" Target="../media/image35.jpeg"/><Relationship Id="rId5" Type="http://schemas.openxmlformats.org/officeDocument/2006/relationships/image" Target="../media/image37.jpeg"/></Relationships>
</file>

<file path=ppt/slides/_rels/slide13.xml.rels><?xml version="1.0" encoding="UTF-8" standalone="yes"?>
<Relationships xmlns="http://schemas.openxmlformats.org/package/2006/relationships"><Relationship Id="rId2" Type="http://schemas.openxmlformats.org/officeDocument/2006/relationships/image" Target="../media/image38.jpeg"/><Relationship Id="rId3" Type="http://schemas.openxmlformats.org/officeDocument/2006/relationships/image" Target="../media/image3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3" Type="http://schemas.openxmlformats.org/officeDocument/2006/relationships/image" Target="../media/image4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2.jpeg"/><Relationship Id="rId3" Type="http://schemas.openxmlformats.org/officeDocument/2006/relationships/image" Target="../media/image4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4.jpeg"/><Relationship Id="rId3" Type="http://schemas.openxmlformats.org/officeDocument/2006/relationships/image" Target="../media/image4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image" Target="../media/image49.jpeg"/><Relationship Id="rId1" Type="http://schemas.openxmlformats.org/officeDocument/2006/relationships/slideLayout" Target="../slideLayouts/slideLayout7.xml"/><Relationship Id="rId2" Type="http://schemas.openxmlformats.org/officeDocument/2006/relationships/image" Target="../media/image47.png"/><Relationship Id="rId3" Type="http://schemas.openxmlformats.org/officeDocument/2006/relationships/image" Target="../media/image48.jpeg"/></Relationships>
</file>

<file path=ppt/slides/_rels/slide19.xml.rels><?xml version="1.0" encoding="UTF-8" standalone="yes"?>
<Relationships xmlns="http://schemas.openxmlformats.org/package/2006/relationships"><Relationship Id="rId4" Type="http://schemas.openxmlformats.org/officeDocument/2006/relationships/image" Target="../media/image52.jpeg"/><Relationship Id="rId1" Type="http://schemas.openxmlformats.org/officeDocument/2006/relationships/slideLayout" Target="../slideLayouts/slideLayout7.xml"/><Relationship Id="rId2" Type="http://schemas.openxmlformats.org/officeDocument/2006/relationships/image" Target="../media/image50.jpeg"/><Relationship Id="rId3" Type="http://schemas.openxmlformats.org/officeDocument/2006/relationships/image" Target="../media/image51.jpeg"/><Relationship Id="rId5" Type="http://schemas.openxmlformats.org/officeDocument/2006/relationships/image" Target="../media/image53.jpeg"/></Relationships>
</file>

<file path=ppt/slides/_rels/slide20.xml.rels><?xml version="1.0" encoding="UTF-8" standalone="yes"?>
<Relationships xmlns="http://schemas.openxmlformats.org/package/2006/relationships"><Relationship Id="rId4" Type="http://schemas.openxmlformats.org/officeDocument/2006/relationships/image" Target="../media/image56.jpeg"/><Relationship Id="rId1" Type="http://schemas.openxmlformats.org/officeDocument/2006/relationships/slideLayout" Target="../slideLayouts/slideLayout7.xml"/><Relationship Id="rId2" Type="http://schemas.openxmlformats.org/officeDocument/2006/relationships/image" Target="../media/image54.jpeg"/><Relationship Id="rId3" Type="http://schemas.openxmlformats.org/officeDocument/2006/relationships/image" Target="../media/image55.jpeg"/><Relationship Id="rId5"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descr="Logo.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6933" y="233270"/>
            <a:ext cx="1612462" cy="1612462"/>
          </a:xfrm>
          <a:prstGeom prst="rect">
            <a:avLst/>
          </a:prstGeom>
        </p:spPr>
      </p:pic>
      <p:sp>
        <p:nvSpPr>
          <p:cNvPr id="6" name="Subtitle 5"/>
          <p:cNvSpPr>
            <a:spLocks noGrp="1"/>
          </p:cNvSpPr>
          <p:nvPr>
            <p:ph type="subTitle" idx="1"/>
          </p:nvPr>
        </p:nvSpPr>
        <p:spPr>
          <a:xfrm>
            <a:off x="108427" y="6089993"/>
            <a:ext cx="3870905" cy="3782142"/>
          </a:xfrm>
          <a:ln w="38100">
            <a:solidFill>
              <a:srgbClr val="FFFF00"/>
            </a:solidFill>
          </a:ln>
        </p:spPr>
        <p:txBody>
          <a:bodyPr>
            <a:normAutofit fontScale="40000" lnSpcReduction="20000"/>
          </a:bodyPr>
          <a:lstStyle/>
          <a:p>
            <a:pPr>
              <a:lnSpc>
                <a:spcPct val="70000"/>
              </a:lnSpc>
            </a:pPr>
            <a:endParaRPr lang="en-US" sz="5000" b="1" dirty="0" smtClean="0">
              <a:solidFill>
                <a:schemeClr val="accent1">
                  <a:lumMod val="75000"/>
                </a:schemeClr>
              </a:solidFill>
              <a:latin typeface="Chalkboard"/>
              <a:cs typeface="Chalkboard"/>
            </a:endParaRPr>
          </a:p>
          <a:p>
            <a:r>
              <a:rPr lang="en-US" sz="6000" b="1" dirty="0" smtClean="0">
                <a:solidFill>
                  <a:schemeClr val="accent1">
                    <a:lumMod val="75000"/>
                  </a:schemeClr>
                </a:solidFill>
                <a:latin typeface="Chalkboard"/>
                <a:cs typeface="Chalkboard"/>
              </a:rPr>
              <a:t>In </a:t>
            </a:r>
            <a:r>
              <a:rPr lang="en-US" sz="6000" b="1" dirty="0">
                <a:solidFill>
                  <a:schemeClr val="accent1">
                    <a:lumMod val="75000"/>
                  </a:schemeClr>
                </a:solidFill>
                <a:latin typeface="Chalkboard"/>
                <a:cs typeface="Chalkboard"/>
              </a:rPr>
              <a:t>this issue</a:t>
            </a:r>
            <a:r>
              <a:rPr lang="en-US" sz="6000" b="1" dirty="0" smtClean="0">
                <a:solidFill>
                  <a:schemeClr val="accent1">
                    <a:lumMod val="75000"/>
                  </a:schemeClr>
                </a:solidFill>
                <a:latin typeface="Chalkboard"/>
                <a:cs typeface="Chalkboard"/>
              </a:rPr>
              <a:t>…</a:t>
            </a:r>
          </a:p>
          <a:p>
            <a:pPr>
              <a:lnSpc>
                <a:spcPct val="70000"/>
              </a:lnSpc>
            </a:pPr>
            <a:endParaRPr lang="en-US" sz="3300" dirty="0">
              <a:solidFill>
                <a:schemeClr val="accent1">
                  <a:lumMod val="75000"/>
                </a:schemeClr>
              </a:solidFill>
              <a:latin typeface="Chalkboard"/>
              <a:cs typeface="Chalkboard"/>
            </a:endParaRPr>
          </a:p>
          <a:p>
            <a:pPr marL="457200" lvl="0" indent="-457200" algn="l">
              <a:lnSpc>
                <a:spcPct val="120000"/>
              </a:lnSpc>
              <a:buFont typeface="Wingdings" charset="2"/>
              <a:buChar char="v"/>
            </a:pPr>
            <a:r>
              <a:rPr lang="en-US" sz="4000" dirty="0">
                <a:solidFill>
                  <a:schemeClr val="accent1">
                    <a:lumMod val="75000"/>
                  </a:schemeClr>
                </a:solidFill>
                <a:latin typeface="Chalkboard"/>
                <a:cs typeface="Chalkboard"/>
              </a:rPr>
              <a:t>A message from </a:t>
            </a:r>
            <a:r>
              <a:rPr lang="en-US" sz="4000" dirty="0" err="1" smtClean="0">
                <a:solidFill>
                  <a:schemeClr val="accent1">
                    <a:lumMod val="75000"/>
                  </a:schemeClr>
                </a:solidFill>
                <a:latin typeface="Chalkboard"/>
                <a:cs typeface="Chalkboard"/>
              </a:rPr>
              <a:t>Phymean</a:t>
            </a:r>
            <a:r>
              <a:rPr lang="en-US" sz="4000" dirty="0" smtClean="0">
                <a:solidFill>
                  <a:schemeClr val="accent1">
                    <a:lumMod val="75000"/>
                  </a:schemeClr>
                </a:solidFill>
                <a:latin typeface="Chalkboard"/>
                <a:cs typeface="Chalkboard"/>
              </a:rPr>
              <a:t> Noun, </a:t>
            </a:r>
            <a:r>
              <a:rPr lang="en-US" sz="4000" dirty="0">
                <a:solidFill>
                  <a:schemeClr val="accent1">
                    <a:lumMod val="75000"/>
                  </a:schemeClr>
                </a:solidFill>
                <a:latin typeface="Chalkboard"/>
                <a:cs typeface="Chalkboard"/>
              </a:rPr>
              <a:t>founder and executive </a:t>
            </a:r>
            <a:r>
              <a:rPr lang="en-US" sz="4000" dirty="0" smtClean="0">
                <a:solidFill>
                  <a:schemeClr val="accent1">
                    <a:lumMod val="75000"/>
                  </a:schemeClr>
                </a:solidFill>
                <a:latin typeface="Chalkboard"/>
                <a:cs typeface="Chalkboard"/>
              </a:rPr>
              <a:t>director</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Personal introduction from </a:t>
            </a:r>
            <a:r>
              <a:rPr lang="en-US" sz="4000" dirty="0">
                <a:solidFill>
                  <a:schemeClr val="accent1">
                    <a:lumMod val="75000"/>
                  </a:schemeClr>
                </a:solidFill>
                <a:latin typeface="Chalkboard"/>
                <a:cs typeface="Chalkboard"/>
              </a:rPr>
              <a:t>Johnny Touch, </a:t>
            </a:r>
            <a:r>
              <a:rPr lang="en-US" sz="4000" dirty="0" smtClean="0">
                <a:solidFill>
                  <a:schemeClr val="accent1">
                    <a:lumMod val="75000"/>
                  </a:schemeClr>
                </a:solidFill>
                <a:latin typeface="Chalkboard"/>
                <a:cs typeface="Chalkboard"/>
              </a:rPr>
              <a:t>new project manager</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The schools and the students</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The shelter and the children</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Questions </a:t>
            </a:r>
            <a:r>
              <a:rPr lang="en-US" sz="4000" dirty="0">
                <a:solidFill>
                  <a:schemeClr val="accent1">
                    <a:lumMod val="75000"/>
                  </a:schemeClr>
                </a:solidFill>
                <a:latin typeface="Chalkboard"/>
                <a:cs typeface="Chalkboard"/>
              </a:rPr>
              <a:t>to the </a:t>
            </a:r>
            <a:r>
              <a:rPr lang="en-US" sz="4000" dirty="0" smtClean="0">
                <a:solidFill>
                  <a:schemeClr val="accent1">
                    <a:lumMod val="75000"/>
                  </a:schemeClr>
                </a:solidFill>
                <a:latin typeface="Chalkboard"/>
                <a:cs typeface="Chalkboard"/>
              </a:rPr>
              <a:t>teachers</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Volunteering </a:t>
            </a:r>
            <a:r>
              <a:rPr lang="en-US" sz="4000" dirty="0">
                <a:solidFill>
                  <a:schemeClr val="accent1">
                    <a:lumMod val="75000"/>
                  </a:schemeClr>
                </a:solidFill>
                <a:latin typeface="Chalkboard"/>
                <a:cs typeface="Chalkboard"/>
              </a:rPr>
              <a:t>for </a:t>
            </a:r>
            <a:r>
              <a:rPr lang="en-US" sz="4000" dirty="0" smtClean="0">
                <a:solidFill>
                  <a:schemeClr val="accent1">
                    <a:lumMod val="75000"/>
                  </a:schemeClr>
                </a:solidFill>
                <a:latin typeface="Chalkboard"/>
                <a:cs typeface="Chalkboard"/>
              </a:rPr>
              <a:t>P.I.O.</a:t>
            </a:r>
          </a:p>
          <a:p>
            <a:pPr marL="457200" lvl="0" indent="-457200" algn="l">
              <a:lnSpc>
                <a:spcPct val="120000"/>
              </a:lnSpc>
              <a:buFont typeface="Wingdings" charset="2"/>
              <a:buChar char="v"/>
            </a:pPr>
            <a:r>
              <a:rPr lang="en-US" sz="4000" dirty="0" smtClean="0">
                <a:solidFill>
                  <a:schemeClr val="accent1">
                    <a:lumMod val="75000"/>
                  </a:schemeClr>
                </a:solidFill>
                <a:latin typeface="Chalkboard"/>
                <a:cs typeface="Chalkboard"/>
              </a:rPr>
              <a:t>Thank you letter to donors from Davy </a:t>
            </a:r>
            <a:r>
              <a:rPr lang="en-US" sz="4000" dirty="0" err="1" smtClean="0">
                <a:solidFill>
                  <a:schemeClr val="accent1">
                    <a:lumMod val="75000"/>
                  </a:schemeClr>
                </a:solidFill>
                <a:latin typeface="Chalkboard"/>
                <a:cs typeface="Chalkboard"/>
              </a:rPr>
              <a:t>Ung</a:t>
            </a:r>
            <a:r>
              <a:rPr lang="en-US" sz="4000" dirty="0" smtClean="0">
                <a:solidFill>
                  <a:schemeClr val="accent1">
                    <a:lumMod val="75000"/>
                  </a:schemeClr>
                </a:solidFill>
                <a:latin typeface="Chalkboard"/>
                <a:cs typeface="Chalkboard"/>
              </a:rPr>
              <a:t>, team leader teacher</a:t>
            </a:r>
          </a:p>
        </p:txBody>
      </p:sp>
      <p:sp>
        <p:nvSpPr>
          <p:cNvPr id="4" name="Rounded Rectangle 3"/>
          <p:cNvSpPr/>
          <p:nvPr/>
        </p:nvSpPr>
        <p:spPr>
          <a:xfrm>
            <a:off x="1595528" y="174383"/>
            <a:ext cx="5245539" cy="1720633"/>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4800" dirty="0" smtClean="0">
              <a:latin typeface="Cambria"/>
              <a:cs typeface="Cambria"/>
            </a:endParaRPr>
          </a:p>
          <a:p>
            <a:pPr algn="ctr"/>
            <a:r>
              <a:rPr lang="en-US" sz="4800" dirty="0" smtClean="0">
                <a:latin typeface="Cambria"/>
                <a:cs typeface="Cambria"/>
              </a:rPr>
              <a:t>P.I.O.’s Newsletter</a:t>
            </a:r>
            <a:endParaRPr lang="en-US" sz="2400" dirty="0">
              <a:latin typeface="Cambria"/>
              <a:cs typeface="Cambria"/>
            </a:endParaRPr>
          </a:p>
          <a:p>
            <a:pPr algn="r"/>
            <a:r>
              <a:rPr lang="en-US" sz="2400" dirty="0" smtClean="0">
                <a:latin typeface="Cambria"/>
                <a:cs typeface="Cambria"/>
              </a:rPr>
              <a:t>Issue 1, July 2012</a:t>
            </a:r>
          </a:p>
          <a:p>
            <a:pPr algn="r"/>
            <a:r>
              <a:rPr lang="en-US" sz="2400" dirty="0" smtClean="0">
                <a:latin typeface="Cambria"/>
                <a:cs typeface="Cambria"/>
              </a:rPr>
              <a:t>Phnom Penh, Cambodia</a:t>
            </a:r>
          </a:p>
          <a:p>
            <a:pPr algn="ctr"/>
            <a:endParaRPr lang="en-US" sz="4800" dirty="0">
              <a:latin typeface="Cambria"/>
              <a:cs typeface="Cambria"/>
            </a:endParaRPr>
          </a:p>
        </p:txBody>
      </p:sp>
      <p:sp>
        <p:nvSpPr>
          <p:cNvPr id="8" name="TextBox 7"/>
          <p:cNvSpPr txBox="1"/>
          <p:nvPr/>
        </p:nvSpPr>
        <p:spPr>
          <a:xfrm>
            <a:off x="91495" y="2028822"/>
            <a:ext cx="6703126" cy="1200329"/>
          </a:xfrm>
          <a:prstGeom prst="rect">
            <a:avLst/>
          </a:prstGeom>
          <a:solidFill>
            <a:srgbClr val="FFFF00"/>
          </a:solidFill>
        </p:spPr>
        <p:txBody>
          <a:bodyPr wrap="square" rtlCol="0">
            <a:spAutoFit/>
          </a:bodyPr>
          <a:lstStyle/>
          <a:p>
            <a:r>
              <a:rPr lang="en-US" dirty="0" smtClean="0"/>
              <a:t>“Nobody wants to work on the garbage dump and sleep on the street. I know PIO is making a difference when I see the poor children happy, enjoying themselves at school, smiling with hope for the future”             </a:t>
            </a:r>
          </a:p>
          <a:p>
            <a:pPr algn="r"/>
            <a:r>
              <a:rPr lang="en-US" dirty="0" err="1" smtClean="0"/>
              <a:t>Phymean</a:t>
            </a:r>
            <a:r>
              <a:rPr lang="en-US" dirty="0" smtClean="0"/>
              <a:t> Noun </a:t>
            </a:r>
            <a:endParaRPr lang="en-US" dirty="0"/>
          </a:p>
        </p:txBody>
      </p:sp>
      <p:pic>
        <p:nvPicPr>
          <p:cNvPr id="9" name="Picture 8" descr="IMG_3018.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74561" y="3441657"/>
            <a:ext cx="3266493" cy="2449870"/>
          </a:xfrm>
          <a:prstGeom prst="rect">
            <a:avLst/>
          </a:prstGeom>
          <a:ln w="22225">
            <a:solidFill>
              <a:srgbClr val="008000"/>
            </a:solidFill>
          </a:ln>
        </p:spPr>
      </p:pic>
      <p:pic>
        <p:nvPicPr>
          <p:cNvPr id="11" name="Picture 10" descr="IMG_2311.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68217" y="3441657"/>
            <a:ext cx="3343337" cy="2449868"/>
          </a:xfrm>
          <a:prstGeom prst="rect">
            <a:avLst/>
          </a:prstGeom>
          <a:ln w="22225">
            <a:solidFill>
              <a:srgbClr val="008000"/>
            </a:solidFill>
          </a:ln>
        </p:spPr>
      </p:pic>
      <p:pic>
        <p:nvPicPr>
          <p:cNvPr id="7" name="Picture 6" descr="phy2.jp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4172429" y="6089993"/>
            <a:ext cx="2533171" cy="3782029"/>
          </a:xfrm>
          <a:prstGeom prst="rect">
            <a:avLst/>
          </a:prstGeom>
          <a:ln w="38100">
            <a:solidFill>
              <a:srgbClr val="008000"/>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52020545"/>
      </p:ext>
    </p:extLst>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extBox 4"/>
          <p:cNvSpPr txBox="1"/>
          <p:nvPr/>
        </p:nvSpPr>
        <p:spPr>
          <a:xfrm>
            <a:off x="84665" y="914201"/>
            <a:ext cx="6722535" cy="9971964"/>
          </a:xfrm>
          <a:prstGeom prst="rect">
            <a:avLst/>
          </a:prstGeom>
          <a:noFill/>
        </p:spPr>
        <p:txBody>
          <a:bodyPr wrap="square" numCol="2" spcCol="180000" rtlCol="0">
            <a:spAutoFit/>
          </a:bodyPr>
          <a:lstStyle/>
          <a:p>
            <a:r>
              <a:rPr lang="en-AU" sz="1600" dirty="0"/>
              <a:t>Every year, generous groups and individuals join me to </a:t>
            </a:r>
            <a:r>
              <a:rPr lang="en-AU" sz="1600" dirty="0" smtClean="0"/>
              <a:t>continue to fulfil </a:t>
            </a:r>
            <a:r>
              <a:rPr lang="en-AU" sz="1600" dirty="0"/>
              <a:t>my dream of building a better future for some of the most vulnerable and disadvantaged children in Cambodia. As we travel through </a:t>
            </a:r>
            <a:r>
              <a:rPr lang="en-AU" sz="1600" dirty="0" smtClean="0"/>
              <a:t>2012, </a:t>
            </a:r>
            <a:r>
              <a:rPr lang="en-AU" sz="1600" dirty="0"/>
              <a:t>I am continually encouraged by the warmth and generosity shown to the students and families </a:t>
            </a:r>
            <a:r>
              <a:rPr lang="en-AU" sz="1600" dirty="0" smtClean="0"/>
              <a:t>living in </a:t>
            </a:r>
            <a:r>
              <a:rPr lang="en-AU" sz="1600" dirty="0"/>
              <a:t>the communities </a:t>
            </a:r>
            <a:r>
              <a:rPr lang="en-AU" sz="1600" dirty="0" smtClean="0"/>
              <a:t>that PIO </a:t>
            </a:r>
            <a:r>
              <a:rPr lang="en-AU" sz="1600" dirty="0"/>
              <a:t>works in. Everyone who donates to PIO is working together to improve the lives of the 900 children who attend our schools. From our major donor, Just World International (JWI), and our supporters at Jasmine Charitable Trust and Project Hammer and Richard’s Architectural Lighting and Davidson Family Foundation and </a:t>
            </a:r>
            <a:r>
              <a:rPr lang="en-AU" sz="1600" dirty="0" err="1" smtClean="0"/>
              <a:t>Blumenbecker</a:t>
            </a:r>
            <a:r>
              <a:rPr lang="en-AU" sz="1600" dirty="0" smtClean="0"/>
              <a:t>, </a:t>
            </a:r>
            <a:r>
              <a:rPr lang="en-AU" sz="1600" dirty="0"/>
              <a:t>to the individuals who contribute their time by volunteering in our schools, PIO is forever grateful for the change you are bringing to this part of the world.</a:t>
            </a:r>
            <a:r>
              <a:rPr lang="en-US" sz="1600" dirty="0"/>
              <a:t> </a:t>
            </a:r>
          </a:p>
          <a:p>
            <a:r>
              <a:rPr lang="en-AU" sz="1600" dirty="0"/>
              <a:t>We faced a big task in 2012, building </a:t>
            </a:r>
            <a:r>
              <a:rPr lang="en-AU" sz="1600" dirty="0" smtClean="0"/>
              <a:t> two </a:t>
            </a:r>
            <a:r>
              <a:rPr lang="en-AU" sz="1600" dirty="0"/>
              <a:t>new schools. The new school at </a:t>
            </a:r>
            <a:r>
              <a:rPr lang="en-AU" sz="1600" dirty="0" smtClean="0"/>
              <a:t>Stung Mean </a:t>
            </a:r>
            <a:r>
              <a:rPr lang="en-AU" sz="1600" dirty="0" err="1" smtClean="0"/>
              <a:t>Chey</a:t>
            </a:r>
            <a:r>
              <a:rPr lang="en-AU" sz="1600" dirty="0" smtClean="0"/>
              <a:t> </a:t>
            </a:r>
            <a:r>
              <a:rPr lang="en-AU" sz="1600" dirty="0"/>
              <a:t>is directly across the road </a:t>
            </a:r>
            <a:r>
              <a:rPr lang="en-AU" sz="1600" dirty="0" smtClean="0"/>
              <a:t>from the </a:t>
            </a:r>
            <a:r>
              <a:rPr lang="en-AU" sz="1600" dirty="0"/>
              <a:t>original school. It is four storeys high and bright yellow, it looks amazing! We also built a beautiful new school building at </a:t>
            </a:r>
            <a:r>
              <a:rPr lang="en-AU" sz="1600" dirty="0" err="1"/>
              <a:t>Borey</a:t>
            </a:r>
            <a:r>
              <a:rPr lang="en-AU" sz="1600" dirty="0"/>
              <a:t> </a:t>
            </a:r>
            <a:r>
              <a:rPr lang="en-AU" sz="1600" dirty="0" err="1" smtClean="0"/>
              <a:t>Santipheap</a:t>
            </a:r>
            <a:r>
              <a:rPr lang="en-AU" sz="1600" dirty="0" smtClean="0"/>
              <a:t> II </a:t>
            </a:r>
            <a:r>
              <a:rPr lang="en-AU" sz="1600" dirty="0"/>
              <a:t>school, two floors of classrooms and painted green and yellow by volunteers from Singapore and CIS teachers. The top floors of both buildings are large, covered, </a:t>
            </a:r>
            <a:endParaRPr lang="en-AU" sz="1600" dirty="0" smtClean="0"/>
          </a:p>
          <a:p>
            <a:endParaRPr lang="en-AU" sz="1600" dirty="0"/>
          </a:p>
          <a:p>
            <a:endParaRPr lang="en-AU" sz="1600" dirty="0" smtClean="0"/>
          </a:p>
          <a:p>
            <a:endParaRPr lang="en-AU" sz="1600" dirty="0"/>
          </a:p>
          <a:p>
            <a:endParaRPr lang="en-AU" sz="1600" dirty="0" smtClean="0"/>
          </a:p>
          <a:p>
            <a:r>
              <a:rPr lang="en-AU" sz="1600" dirty="0" smtClean="0"/>
              <a:t>open </a:t>
            </a:r>
            <a:r>
              <a:rPr lang="en-AU" sz="1600" dirty="0"/>
              <a:t>areas perfect for playing </a:t>
            </a:r>
            <a:r>
              <a:rPr lang="en-AU" sz="1600" dirty="0" smtClean="0"/>
              <a:t>and </a:t>
            </a:r>
            <a:r>
              <a:rPr lang="en-AU" sz="1600" dirty="0"/>
              <a:t>eating lunch in the cool breeze. Both buildings are valued additions to their communities, and will strengthen the lives of the residents for many years to come. Many people worked so hard to fund these important buildings, I can’t thank them enough. </a:t>
            </a:r>
            <a:endParaRPr lang="en-US" sz="1600" dirty="0"/>
          </a:p>
          <a:p>
            <a:r>
              <a:rPr lang="en-AU" sz="1600" dirty="0"/>
              <a:t>We are very excited to have another busy year planned. Work has begun on a playground for the children at Stung Mean </a:t>
            </a:r>
            <a:r>
              <a:rPr lang="en-AU" sz="1600" dirty="0" err="1"/>
              <a:t>Chey</a:t>
            </a:r>
            <a:r>
              <a:rPr lang="en-AU" sz="1600" dirty="0"/>
              <a:t> and we are planning the expansion of the </a:t>
            </a:r>
            <a:r>
              <a:rPr lang="en-AU" sz="1600" dirty="0" smtClean="0"/>
              <a:t>orphanage; we  are also </a:t>
            </a:r>
            <a:r>
              <a:rPr lang="en-AU" sz="1600" dirty="0"/>
              <a:t>looking for </a:t>
            </a:r>
            <a:r>
              <a:rPr lang="en-AU" sz="1600" dirty="0" smtClean="0"/>
              <a:t>supporters and </a:t>
            </a:r>
            <a:r>
              <a:rPr lang="en-AU" sz="1600" dirty="0"/>
              <a:t>donors who can help build the vocational training/ IT computer </a:t>
            </a:r>
            <a:r>
              <a:rPr lang="en-AU" sz="1600" dirty="0" smtClean="0"/>
              <a:t>lab </a:t>
            </a:r>
            <a:r>
              <a:rPr lang="en-AU" sz="1600" dirty="0"/>
              <a:t>training centre. </a:t>
            </a:r>
            <a:endParaRPr lang="en-US" sz="1600" dirty="0"/>
          </a:p>
          <a:p>
            <a:r>
              <a:rPr lang="en-AU" sz="1600" dirty="0"/>
              <a:t>Finally, I want to </a:t>
            </a:r>
            <a:r>
              <a:rPr lang="en-AU" sz="1600" dirty="0" smtClean="0"/>
              <a:t>thank </a:t>
            </a:r>
            <a:r>
              <a:rPr lang="en-AU" sz="1600" dirty="0"/>
              <a:t>everyone who has contributed to strengthening PIO and </a:t>
            </a:r>
            <a:r>
              <a:rPr lang="en-AU" sz="1600" dirty="0" smtClean="0"/>
              <a:t>allowing </a:t>
            </a:r>
            <a:r>
              <a:rPr lang="en-AU" sz="1600" dirty="0"/>
              <a:t>us to continue the important work that we do. I am so grateful to PIO’s </a:t>
            </a:r>
            <a:r>
              <a:rPr lang="en-AU" sz="1600" dirty="0" smtClean="0"/>
              <a:t>donors and supporters, </a:t>
            </a:r>
            <a:r>
              <a:rPr lang="en-AU" sz="1600" dirty="0"/>
              <a:t>and I hope you </a:t>
            </a:r>
            <a:r>
              <a:rPr lang="en-AU" sz="1600" dirty="0" smtClean="0"/>
              <a:t>will continue </a:t>
            </a:r>
            <a:r>
              <a:rPr lang="en-AU" sz="1600" dirty="0"/>
              <a:t>on this journey into the future with us. </a:t>
            </a:r>
            <a:endParaRPr lang="en-AU" sz="1600" dirty="0" smtClean="0"/>
          </a:p>
          <a:p>
            <a:pPr algn="r"/>
            <a:r>
              <a:rPr lang="en-AU" sz="1600" dirty="0" smtClean="0"/>
              <a:t>Your sincerely,</a:t>
            </a:r>
            <a:br>
              <a:rPr lang="en-AU" sz="1600" dirty="0" smtClean="0"/>
            </a:br>
            <a:r>
              <a:rPr lang="en-AU" dirty="0" err="1" smtClean="0"/>
              <a:t>Phymean</a:t>
            </a:r>
            <a:r>
              <a:rPr lang="en-AU" dirty="0" smtClean="0"/>
              <a:t> Noun</a:t>
            </a:r>
            <a:endParaRPr lang="en-US" dirty="0" smtClean="0"/>
          </a:p>
          <a:p>
            <a:r>
              <a:rPr lang="en-AU" sz="1600" dirty="0" smtClean="0"/>
              <a:t>                                                                                                                         </a:t>
            </a:r>
            <a:r>
              <a:rPr lang="en-AU" sz="1600" dirty="0"/>
              <a:t>								</a:t>
            </a:r>
            <a:endParaRPr lang="en-US" sz="1600" dirty="0"/>
          </a:p>
          <a:p>
            <a:endParaRPr lang="en-US" dirty="0"/>
          </a:p>
        </p:txBody>
      </p:sp>
      <p:sp>
        <p:nvSpPr>
          <p:cNvPr id="11" name="TextBox 10"/>
          <p:cNvSpPr txBox="1"/>
          <p:nvPr/>
        </p:nvSpPr>
        <p:spPr>
          <a:xfrm>
            <a:off x="2590800" y="474133"/>
            <a:ext cx="184666" cy="369332"/>
          </a:xfrm>
          <a:prstGeom prst="rect">
            <a:avLst/>
          </a:prstGeom>
          <a:noFill/>
        </p:spPr>
        <p:txBody>
          <a:bodyPr wrap="none" rtlCol="0">
            <a:spAutoFit/>
          </a:bodyPr>
          <a:lstStyle/>
          <a:p>
            <a:endParaRPr lang="en-US" dirty="0"/>
          </a:p>
        </p:txBody>
      </p:sp>
      <p:sp>
        <p:nvSpPr>
          <p:cNvPr id="12" name="TextBox 11"/>
          <p:cNvSpPr txBox="1"/>
          <p:nvPr/>
        </p:nvSpPr>
        <p:spPr>
          <a:xfrm>
            <a:off x="1526754" y="178488"/>
            <a:ext cx="3556000" cy="492443"/>
          </a:xfrm>
          <a:prstGeom prst="rect">
            <a:avLst/>
          </a:prstGeom>
          <a:noFill/>
        </p:spPr>
        <p:txBody>
          <a:bodyPr wrap="square" rtlCol="0">
            <a:spAutoFit/>
          </a:bodyPr>
          <a:lstStyle/>
          <a:p>
            <a:r>
              <a:rPr lang="en-US" sz="2600" b="1" dirty="0" smtClean="0">
                <a:solidFill>
                  <a:srgbClr val="008000"/>
                </a:solidFill>
              </a:rPr>
              <a:t>DEAR PIO SUPPORTERS</a:t>
            </a:r>
            <a:endParaRPr lang="en-US" sz="2600" b="1" dirty="0">
              <a:solidFill>
                <a:srgbClr val="008000"/>
              </a:solidFill>
            </a:endParaRPr>
          </a:p>
        </p:txBody>
      </p:sp>
      <p:pic>
        <p:nvPicPr>
          <p:cNvPr id="13" name="Picture 12" descr="Logo.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5465" y="0"/>
            <a:ext cx="914402" cy="914402"/>
          </a:xfrm>
          <a:prstGeom prst="rect">
            <a:avLst/>
          </a:prstGeom>
        </p:spPr>
      </p:pic>
      <p:pic>
        <p:nvPicPr>
          <p:cNvPr id="14" name="Picture 13" descr="JustWorld Logo HIGH.pdf"/>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5401731" y="0"/>
            <a:ext cx="1281784" cy="914201"/>
          </a:xfrm>
          <a:prstGeom prst="rect">
            <a:avLst/>
          </a:prstGeom>
        </p:spPr>
      </p:pic>
      <p:pic>
        <p:nvPicPr>
          <p:cNvPr id="15" name="Picture 14" descr="26475_384923306979_716956979_4344303_1721212_n (1).jpg"/>
          <p:cNvPicPr>
            <a:picLocks noChangeAspect="1"/>
          </p:cNvPicPr>
          <p:nvPr/>
        </p:nvPicPr>
        <p:blipFill>
          <a:blip r:embed="rId4" cstate="screen">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16391" y="7620675"/>
            <a:ext cx="3402588" cy="2268392"/>
          </a:xfrm>
          <a:prstGeom prst="rect">
            <a:avLst/>
          </a:prstGeom>
          <a:ln w="22225">
            <a:solidFill>
              <a:srgbClr val="008000"/>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96132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31" y="670931"/>
            <a:ext cx="6841070" cy="9235069"/>
          </a:xfrm>
        </p:spPr>
        <p:txBody>
          <a:bodyPr numCol="2" spcCol="252000">
            <a:normAutofit fontScale="40000" lnSpcReduction="20000"/>
          </a:bodyPr>
          <a:lstStyle/>
          <a:p>
            <a:pPr marL="0" indent="0">
              <a:buNone/>
            </a:pPr>
            <a:endParaRPr lang="en-US" sz="4000" dirty="0"/>
          </a:p>
          <a:p>
            <a:pPr marL="0" indent="0">
              <a:buNone/>
            </a:pPr>
            <a:r>
              <a:rPr lang="en-US" sz="4000" dirty="0" smtClean="0"/>
              <a:t>My </a:t>
            </a:r>
            <a:r>
              <a:rPr lang="en-US" sz="4000" dirty="0"/>
              <a:t>first travelling experience from </a:t>
            </a:r>
            <a:r>
              <a:rPr lang="en-US" sz="4000" dirty="0" smtClean="0"/>
              <a:t>Canada </a:t>
            </a:r>
            <a:r>
              <a:rPr lang="en-US" sz="4000" dirty="0"/>
              <a:t>to Cambodia in February of this </a:t>
            </a:r>
            <a:r>
              <a:rPr lang="en-US" sz="4000" dirty="0" smtClean="0"/>
              <a:t>year </a:t>
            </a:r>
            <a:r>
              <a:rPr lang="en-US" sz="4000" dirty="0"/>
              <a:t>had many unexpected surprises. </a:t>
            </a:r>
            <a:r>
              <a:rPr lang="en-US" sz="4000" dirty="0" smtClean="0"/>
              <a:t>I </a:t>
            </a:r>
            <a:r>
              <a:rPr lang="en-US" sz="4000" dirty="0"/>
              <a:t>found myself surrounded by people </a:t>
            </a:r>
            <a:r>
              <a:rPr lang="en-US" sz="4000" dirty="0" smtClean="0"/>
              <a:t>who I </a:t>
            </a:r>
            <a:r>
              <a:rPr lang="en-US" sz="4000" dirty="0"/>
              <a:t>could relate to and understand. </a:t>
            </a:r>
            <a:r>
              <a:rPr lang="en-US" sz="4000" dirty="0" smtClean="0"/>
              <a:t>Because </a:t>
            </a:r>
            <a:r>
              <a:rPr lang="en-US" sz="4000" dirty="0"/>
              <a:t>everywhere I went, everyone </a:t>
            </a:r>
            <a:r>
              <a:rPr lang="en-US" sz="4000" dirty="0" smtClean="0"/>
              <a:t>spoke </a:t>
            </a:r>
            <a:r>
              <a:rPr lang="en-US" sz="4000" dirty="0"/>
              <a:t>a familiar language, Khmer. </a:t>
            </a:r>
            <a:r>
              <a:rPr lang="en-US" sz="4000" dirty="0" smtClean="0"/>
              <a:t>They </a:t>
            </a:r>
            <a:r>
              <a:rPr lang="en-US" sz="4000" dirty="0"/>
              <a:t>cooked the same foods as my </a:t>
            </a:r>
            <a:r>
              <a:rPr lang="en-US" sz="4000" dirty="0" smtClean="0"/>
              <a:t>mother </a:t>
            </a:r>
            <a:r>
              <a:rPr lang="en-US" sz="4000" dirty="0"/>
              <a:t>did and listened to the same music as my father did when I was growing up in Canada. For the reason being that Cambodia was the country that my parents had emigrated from in 1988 and it would be the country in which I now call my new home.</a:t>
            </a:r>
          </a:p>
          <a:p>
            <a:pPr marL="0" indent="0">
              <a:lnSpc>
                <a:spcPct val="70000"/>
              </a:lnSpc>
              <a:buNone/>
            </a:pPr>
            <a:endParaRPr lang="en-US" sz="4000" dirty="0"/>
          </a:p>
          <a:p>
            <a:pPr marL="0" indent="0">
              <a:buNone/>
            </a:pPr>
            <a:r>
              <a:rPr lang="en-US" sz="4000" dirty="0"/>
              <a:t>Settling into Cambodia was not so difficult because it was just the right lifestyle change I needed. However, seeing the struggle and the hardships many Cambodian people endured from day to day was discouraging. Fortunately, I was able to change my attitude of hopelessness to action and felt that I could make a difference if I really tried. </a:t>
            </a:r>
            <a:endParaRPr lang="en-US" sz="4000" dirty="0" smtClean="0"/>
          </a:p>
          <a:p>
            <a:pPr marL="0" indent="0">
              <a:buNone/>
            </a:pPr>
            <a:endParaRPr lang="en-US" sz="4000" dirty="0"/>
          </a:p>
          <a:p>
            <a:pPr marL="0" indent="0">
              <a:buNone/>
            </a:pPr>
            <a:r>
              <a:rPr lang="en-US" sz="4000" dirty="0" smtClean="0"/>
              <a:t>Thus </a:t>
            </a:r>
            <a:r>
              <a:rPr lang="en-US" sz="4000" dirty="0"/>
              <a:t>a series of events took place that drew me to meet Noun </a:t>
            </a:r>
            <a:r>
              <a:rPr lang="en-US" sz="4000" dirty="0" err="1"/>
              <a:t>Phymean</a:t>
            </a:r>
            <a:r>
              <a:rPr lang="en-US" sz="4000" dirty="0"/>
              <a:t>, the founder of People Improvement Organization. She shared with me her disheartening yet heroic life story and her vision of using education to empower the women and children of Cambodia to foster a better future. I like many people who have been lucky enough to be in her presence, became inspired and I soon found myself working alongside her as PIO’s Project Manager.</a:t>
            </a:r>
          </a:p>
          <a:p>
            <a:pPr marL="0" indent="0">
              <a:lnSpc>
                <a:spcPct val="70000"/>
              </a:lnSpc>
              <a:buNone/>
            </a:pPr>
            <a:endParaRPr lang="en-US" sz="4000" dirty="0"/>
          </a:p>
          <a:p>
            <a:pPr marL="0" indent="0">
              <a:buNone/>
            </a:pPr>
            <a:endParaRPr lang="en-US" sz="4000" dirty="0" smtClean="0"/>
          </a:p>
          <a:p>
            <a:pPr marL="0" indent="0">
              <a:buNone/>
            </a:pPr>
            <a:endParaRPr lang="en-US" sz="4000" dirty="0"/>
          </a:p>
          <a:p>
            <a:pPr marL="0" indent="0">
              <a:buNone/>
            </a:pPr>
            <a:endParaRPr lang="en-US" sz="4000" dirty="0"/>
          </a:p>
          <a:p>
            <a:pPr marL="0" indent="0">
              <a:buNone/>
            </a:pPr>
            <a:r>
              <a:rPr lang="en-US" sz="4000" dirty="0" smtClean="0"/>
              <a:t>The </a:t>
            </a:r>
            <a:r>
              <a:rPr lang="en-US" sz="4000" dirty="0"/>
              <a:t>work has been challenging but fulfilling in every way. There is much </a:t>
            </a:r>
            <a:r>
              <a:rPr lang="en-US" sz="4000" dirty="0" smtClean="0"/>
              <a:t> work </a:t>
            </a:r>
            <a:r>
              <a:rPr lang="en-US" sz="4000" dirty="0"/>
              <a:t>to do such as, renovating the old school at Stung Mean </a:t>
            </a:r>
            <a:r>
              <a:rPr lang="en-US" sz="4000" dirty="0" err="1"/>
              <a:t>Chey</a:t>
            </a:r>
            <a:r>
              <a:rPr lang="en-US" sz="4000" dirty="0"/>
              <a:t> into a Vocational Centre, adding </a:t>
            </a:r>
            <a:r>
              <a:rPr lang="en-US" sz="4000" dirty="0" smtClean="0"/>
              <a:t>another</a:t>
            </a:r>
            <a:endParaRPr lang="en-US" sz="4000" dirty="0"/>
          </a:p>
          <a:p>
            <a:pPr marL="0" indent="0">
              <a:buNone/>
            </a:pPr>
            <a:r>
              <a:rPr lang="en-US" sz="4000" dirty="0" smtClean="0"/>
              <a:t>floor </a:t>
            </a:r>
            <a:r>
              <a:rPr lang="en-US" sz="4000" dirty="0"/>
              <a:t>to the Orphanage to accommodate more children and completing the PIO playground.</a:t>
            </a:r>
          </a:p>
          <a:p>
            <a:pPr marL="0" indent="0">
              <a:lnSpc>
                <a:spcPct val="70000"/>
              </a:lnSpc>
              <a:buNone/>
            </a:pPr>
            <a:endParaRPr lang="en-US" sz="4000" dirty="0"/>
          </a:p>
          <a:p>
            <a:pPr marL="0" indent="0">
              <a:buNone/>
            </a:pPr>
            <a:r>
              <a:rPr lang="en-US" sz="4000" dirty="0"/>
              <a:t>Overall, I am extremely excited to be a part of PIO’s incredible mission and with this wonderful opportunity, I hope to further support the inspirational changes being made in communities and the many young Cambodian </a:t>
            </a:r>
            <a:r>
              <a:rPr lang="en-US" sz="4000" dirty="0" smtClean="0"/>
              <a:t>lives.</a:t>
            </a:r>
          </a:p>
          <a:p>
            <a:pPr marL="0" indent="0">
              <a:lnSpc>
                <a:spcPct val="70000"/>
              </a:lnSpc>
              <a:buNone/>
            </a:pPr>
            <a:endParaRPr lang="en-US" sz="4000" dirty="0" smtClean="0"/>
          </a:p>
          <a:p>
            <a:pPr marL="0" indent="0">
              <a:buNone/>
            </a:pPr>
            <a:r>
              <a:rPr lang="en-US" sz="4000" dirty="0" smtClean="0"/>
              <a:t>I would also like to graciously thank Just World International for their compassionate support, and all the hospitable contributions that have been so instrumental in enabling PIO to achieve all that we have. My hope is that we can continue to build a strong cooperative relationship in order to light a brighter future for the children of Cambodia.</a:t>
            </a:r>
          </a:p>
          <a:p>
            <a:pPr marL="0" indent="0" algn="r">
              <a:buNone/>
            </a:pPr>
            <a:endParaRPr lang="en-US" dirty="0" smtClean="0"/>
          </a:p>
          <a:p>
            <a:pPr marL="0" indent="0" algn="r">
              <a:buNone/>
            </a:pPr>
            <a:r>
              <a:rPr lang="en-US" sz="4500" dirty="0" smtClean="0"/>
              <a:t>Johnny Touch </a:t>
            </a:r>
            <a:endParaRPr lang="en-US" sz="4500" dirty="0"/>
          </a:p>
        </p:txBody>
      </p:sp>
      <p:pic>
        <p:nvPicPr>
          <p:cNvPr id="2" name="Picture 1" descr="317975_441232215911135_754544773_n.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03603" y="7281332"/>
            <a:ext cx="3386666" cy="2540000"/>
          </a:xfrm>
          <a:prstGeom prst="rect">
            <a:avLst/>
          </a:prstGeom>
          <a:ln w="22225">
            <a:solidFill>
              <a:srgbClr val="008000"/>
            </a:solidFill>
          </a:ln>
        </p:spPr>
      </p:pic>
      <p:sp>
        <p:nvSpPr>
          <p:cNvPr id="4" name="TextBox 3"/>
          <p:cNvSpPr txBox="1"/>
          <p:nvPr/>
        </p:nvSpPr>
        <p:spPr>
          <a:xfrm>
            <a:off x="1526754" y="178488"/>
            <a:ext cx="3556000" cy="492443"/>
          </a:xfrm>
          <a:prstGeom prst="rect">
            <a:avLst/>
          </a:prstGeom>
          <a:noFill/>
        </p:spPr>
        <p:txBody>
          <a:bodyPr wrap="square" rtlCol="0">
            <a:spAutoFit/>
          </a:bodyPr>
          <a:lstStyle/>
          <a:p>
            <a:r>
              <a:rPr lang="en-US" sz="2600" b="1" dirty="0" smtClean="0">
                <a:solidFill>
                  <a:srgbClr val="008000"/>
                </a:solidFill>
              </a:rPr>
              <a:t>DEAR PIO SUPPORTERS</a:t>
            </a:r>
            <a:endParaRPr lang="en-US" sz="2600" b="1" dirty="0">
              <a:solidFill>
                <a:srgbClr val="008000"/>
              </a:solidFill>
            </a:endParaRPr>
          </a:p>
        </p:txBody>
      </p:sp>
      <p:pic>
        <p:nvPicPr>
          <p:cNvPr id="5" name="Picture 4" descr="Logo.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5465" y="0"/>
            <a:ext cx="914402" cy="914402"/>
          </a:xfrm>
          <a:prstGeom prst="rect">
            <a:avLst/>
          </a:prstGeom>
        </p:spPr>
      </p:pic>
      <p:pic>
        <p:nvPicPr>
          <p:cNvPr id="8" name="Picture 7" descr="JustWorld Logo HIGH.pdf"/>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5401731" y="0"/>
            <a:ext cx="1281784" cy="914201"/>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40921825"/>
      </p:ext>
    </p:extLst>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THE STUNG MEAN CHEY SCHOOL </a:t>
            </a:r>
          </a:p>
        </p:txBody>
      </p:sp>
      <p:sp>
        <p:nvSpPr>
          <p:cNvPr id="6" name="Rounded Rectangle 5"/>
          <p:cNvSpPr/>
          <p:nvPr/>
        </p:nvSpPr>
        <p:spPr>
          <a:xfrm>
            <a:off x="575055" y="3221567"/>
            <a:ext cx="5876545" cy="4025662"/>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smtClean="0"/>
              <a:t>The Stung Mean </a:t>
            </a:r>
            <a:r>
              <a:rPr lang="en-US" dirty="0" err="1"/>
              <a:t>C</a:t>
            </a:r>
            <a:r>
              <a:rPr lang="en-US" dirty="0" err="1" smtClean="0"/>
              <a:t>hey</a:t>
            </a:r>
            <a:r>
              <a:rPr lang="en-US" dirty="0" smtClean="0"/>
              <a:t> school provides free education in Khmer and English to </a:t>
            </a:r>
            <a:r>
              <a:rPr lang="en-US" dirty="0"/>
              <a:t>4</a:t>
            </a:r>
            <a:r>
              <a:rPr lang="en-US" dirty="0" smtClean="0"/>
              <a:t>00 underprivileged children with 9 full-time teachers (kindergarten</a:t>
            </a:r>
            <a:r>
              <a:rPr lang="en-US" dirty="0"/>
              <a:t> </a:t>
            </a:r>
            <a:r>
              <a:rPr lang="en-US" dirty="0" smtClean="0"/>
              <a:t>to grade 6).</a:t>
            </a:r>
          </a:p>
          <a:p>
            <a:pPr marL="285750" indent="-285750">
              <a:buFont typeface="Arial"/>
              <a:buChar char="•"/>
            </a:pPr>
            <a:r>
              <a:rPr lang="en-US" dirty="0"/>
              <a:t>Students are provided school materials.</a:t>
            </a:r>
          </a:p>
          <a:p>
            <a:pPr marL="285750" indent="-285750">
              <a:buFont typeface="Arial"/>
              <a:buChar char="•"/>
            </a:pPr>
            <a:r>
              <a:rPr lang="en-US" dirty="0" smtClean="0"/>
              <a:t>Students are served nutritious lunches and purified drinking water everyday. </a:t>
            </a:r>
            <a:endParaRPr lang="en-US" dirty="0"/>
          </a:p>
          <a:p>
            <a:pPr marL="285750" indent="-285750">
              <a:buFont typeface="Arial"/>
              <a:buChar char="•"/>
            </a:pPr>
            <a:r>
              <a:rPr lang="en-US" dirty="0" smtClean="0"/>
              <a:t>The children are in charge of keeping their classrooms clean and tidy. </a:t>
            </a:r>
          </a:p>
          <a:p>
            <a:pPr marL="285750" indent="-285750">
              <a:buFont typeface="Arial"/>
              <a:buChar char="•"/>
            </a:pPr>
            <a:r>
              <a:rPr lang="en-US" dirty="0" smtClean="0"/>
              <a:t>The daily presence of a nurse allows for medical care and first-aid treatment at the school. </a:t>
            </a:r>
            <a:endParaRPr lang="en-US" dirty="0"/>
          </a:p>
          <a:p>
            <a:pPr marL="285750" indent="-285750">
              <a:buFont typeface="Arial"/>
              <a:buChar char="•"/>
            </a:pPr>
            <a:r>
              <a:rPr lang="en-US" dirty="0"/>
              <a:t>M</a:t>
            </a:r>
            <a:r>
              <a:rPr lang="en-US" dirty="0" smtClean="0"/>
              <a:t>onthly 25kg rice </a:t>
            </a:r>
            <a:r>
              <a:rPr lang="en-US" dirty="0"/>
              <a:t>provisions </a:t>
            </a:r>
            <a:r>
              <a:rPr lang="en-US" dirty="0" smtClean="0"/>
              <a:t>are </a:t>
            </a:r>
            <a:r>
              <a:rPr lang="en-US" dirty="0"/>
              <a:t>given </a:t>
            </a:r>
            <a:r>
              <a:rPr lang="en-US" dirty="0" smtClean="0"/>
              <a:t>to 26 </a:t>
            </a:r>
            <a:r>
              <a:rPr lang="en-US" dirty="0"/>
              <a:t>families of enrolled </a:t>
            </a:r>
            <a:r>
              <a:rPr lang="en-US" dirty="0" smtClean="0"/>
              <a:t>students.</a:t>
            </a:r>
          </a:p>
          <a:p>
            <a:pPr marL="285750" indent="-285750">
              <a:buFont typeface="Arial"/>
              <a:buChar char="•"/>
            </a:pPr>
            <a:r>
              <a:rPr lang="en-US" dirty="0" smtClean="0"/>
              <a:t>The school playground is about to be completed - we expect it to be fully operational by mid-August</a:t>
            </a:r>
            <a:endParaRPr lang="en-US" dirty="0"/>
          </a:p>
        </p:txBody>
      </p:sp>
      <p:pic>
        <p:nvPicPr>
          <p:cNvPr id="2" name="Picture 1" descr="4.jpe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290240" y="778933"/>
            <a:ext cx="3430225" cy="2222500"/>
          </a:xfrm>
          <a:prstGeom prst="rect">
            <a:avLst/>
          </a:prstGeom>
        </p:spPr>
      </p:pic>
      <p:pic>
        <p:nvPicPr>
          <p:cNvPr id="5" name="Picture 4" descr="2.jpeg"/>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5467" y="7454899"/>
            <a:ext cx="3309440" cy="2298222"/>
          </a:xfrm>
          <a:prstGeom prst="rect">
            <a:avLst/>
          </a:prstGeom>
        </p:spPr>
      </p:pic>
      <p:pic>
        <p:nvPicPr>
          <p:cNvPr id="8" name="Picture 7" descr="IMG_3004.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651275" y="7451229"/>
            <a:ext cx="3069190" cy="2301892"/>
          </a:xfrm>
          <a:prstGeom prst="rect">
            <a:avLst/>
          </a:prstGeom>
        </p:spPr>
      </p:pic>
      <p:pic>
        <p:nvPicPr>
          <p:cNvPr id="12" name="Picture 11" descr="IMG_2034.JP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5467" y="778933"/>
            <a:ext cx="2963333" cy="22225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04484716"/>
      </p:ext>
    </p:extLst>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TextBox 6"/>
          <p:cNvSpPr txBox="1"/>
          <p:nvPr/>
        </p:nvSpPr>
        <p:spPr>
          <a:xfrm>
            <a:off x="69615" y="6074100"/>
            <a:ext cx="6788384" cy="3970318"/>
          </a:xfrm>
          <a:prstGeom prst="rect">
            <a:avLst/>
          </a:prstGeom>
          <a:noFill/>
        </p:spPr>
        <p:txBody>
          <a:bodyPr wrap="square" rtlCol="0">
            <a:spAutoFit/>
          </a:bodyPr>
          <a:lstStyle/>
          <a:p>
            <a:r>
              <a:rPr lang="en-US" dirty="0">
                <a:solidFill>
                  <a:schemeClr val="accent1">
                    <a:lumMod val="75000"/>
                  </a:schemeClr>
                </a:solidFill>
              </a:rPr>
              <a:t>My name is </a:t>
            </a:r>
            <a:r>
              <a:rPr lang="en-US" b="1" dirty="0" err="1">
                <a:solidFill>
                  <a:schemeClr val="accent1">
                    <a:lumMod val="75000"/>
                  </a:schemeClr>
                </a:solidFill>
              </a:rPr>
              <a:t>Ratanak</a:t>
            </a:r>
            <a:r>
              <a:rPr lang="en-US" dirty="0">
                <a:solidFill>
                  <a:schemeClr val="accent1">
                    <a:lumMod val="75000"/>
                  </a:schemeClr>
                </a:solidFill>
              </a:rPr>
              <a:t> and I am 11 </a:t>
            </a:r>
            <a:r>
              <a:rPr lang="en-US" dirty="0" smtClean="0">
                <a:solidFill>
                  <a:schemeClr val="accent1">
                    <a:lumMod val="75000"/>
                  </a:schemeClr>
                </a:solidFill>
              </a:rPr>
              <a:t>years </a:t>
            </a:r>
            <a:r>
              <a:rPr lang="en-US" dirty="0">
                <a:solidFill>
                  <a:schemeClr val="accent1">
                    <a:lumMod val="75000"/>
                  </a:schemeClr>
                </a:solidFill>
              </a:rPr>
              <a:t>old. </a:t>
            </a:r>
            <a:endParaRPr lang="en-US" dirty="0" smtClean="0">
              <a:solidFill>
                <a:schemeClr val="accent1">
                  <a:lumMod val="75000"/>
                </a:schemeClr>
              </a:solidFill>
            </a:endParaRPr>
          </a:p>
          <a:p>
            <a:r>
              <a:rPr lang="en-US" dirty="0" smtClean="0">
                <a:solidFill>
                  <a:schemeClr val="accent1">
                    <a:lumMod val="75000"/>
                  </a:schemeClr>
                </a:solidFill>
              </a:rPr>
              <a:t>I </a:t>
            </a:r>
            <a:r>
              <a:rPr lang="en-US" dirty="0">
                <a:solidFill>
                  <a:schemeClr val="accent1">
                    <a:lumMod val="75000"/>
                  </a:schemeClr>
                </a:solidFill>
              </a:rPr>
              <a:t>am a student in second </a:t>
            </a:r>
            <a:r>
              <a:rPr lang="en-US" dirty="0" smtClean="0">
                <a:solidFill>
                  <a:schemeClr val="accent1">
                    <a:lumMod val="75000"/>
                  </a:schemeClr>
                </a:solidFill>
              </a:rPr>
              <a:t>grade</a:t>
            </a:r>
            <a:r>
              <a:rPr lang="en-US" dirty="0">
                <a:solidFill>
                  <a:schemeClr val="accent1">
                    <a:lumMod val="75000"/>
                  </a:schemeClr>
                </a:solidFill>
              </a:rPr>
              <a:t>. I love to </a:t>
            </a:r>
            <a:r>
              <a:rPr lang="en-US" dirty="0" smtClean="0">
                <a:solidFill>
                  <a:schemeClr val="accent1">
                    <a:lumMod val="75000"/>
                  </a:schemeClr>
                </a:solidFill>
              </a:rPr>
              <a:t>come</a:t>
            </a:r>
          </a:p>
          <a:p>
            <a:r>
              <a:rPr lang="en-US" dirty="0" smtClean="0">
                <a:solidFill>
                  <a:schemeClr val="accent1">
                    <a:lumMod val="75000"/>
                  </a:schemeClr>
                </a:solidFill>
              </a:rPr>
              <a:t>to </a:t>
            </a:r>
            <a:r>
              <a:rPr lang="en-US" dirty="0">
                <a:solidFill>
                  <a:schemeClr val="accent1">
                    <a:lumMod val="75000"/>
                  </a:schemeClr>
                </a:solidFill>
              </a:rPr>
              <a:t>school</a:t>
            </a:r>
            <a:r>
              <a:rPr lang="en-US" dirty="0" smtClean="0">
                <a:solidFill>
                  <a:schemeClr val="accent1">
                    <a:lumMod val="75000"/>
                  </a:schemeClr>
                </a:solidFill>
              </a:rPr>
              <a:t>! I </a:t>
            </a:r>
            <a:r>
              <a:rPr lang="en-US" dirty="0">
                <a:solidFill>
                  <a:schemeClr val="accent1">
                    <a:lumMod val="75000"/>
                  </a:schemeClr>
                </a:solidFill>
              </a:rPr>
              <a:t>live with my mother and my 5 </a:t>
            </a:r>
          </a:p>
          <a:p>
            <a:r>
              <a:rPr lang="en-US" dirty="0">
                <a:solidFill>
                  <a:schemeClr val="accent1">
                    <a:lumMod val="75000"/>
                  </a:schemeClr>
                </a:solidFill>
              </a:rPr>
              <a:t>siblings in the </a:t>
            </a:r>
            <a:r>
              <a:rPr lang="en-US" dirty="0" err="1">
                <a:solidFill>
                  <a:schemeClr val="accent1">
                    <a:lumMod val="75000"/>
                  </a:schemeClr>
                </a:solidFill>
              </a:rPr>
              <a:t>Preytol</a:t>
            </a:r>
            <a:r>
              <a:rPr lang="en-US" dirty="0">
                <a:solidFill>
                  <a:schemeClr val="accent1">
                    <a:lumMod val="75000"/>
                  </a:schemeClr>
                </a:solidFill>
              </a:rPr>
              <a:t> neighborhood. </a:t>
            </a:r>
            <a:r>
              <a:rPr lang="en-US" dirty="0" smtClean="0">
                <a:solidFill>
                  <a:schemeClr val="accent1">
                    <a:lumMod val="75000"/>
                  </a:schemeClr>
                </a:solidFill>
              </a:rPr>
              <a:t>I </a:t>
            </a:r>
            <a:r>
              <a:rPr lang="en-US" dirty="0">
                <a:solidFill>
                  <a:schemeClr val="accent1">
                    <a:lumMod val="75000"/>
                  </a:schemeClr>
                </a:solidFill>
              </a:rPr>
              <a:t>walk </a:t>
            </a:r>
            <a:r>
              <a:rPr lang="en-US" dirty="0" smtClean="0">
                <a:solidFill>
                  <a:schemeClr val="accent1">
                    <a:lumMod val="75000"/>
                  </a:schemeClr>
                </a:solidFill>
              </a:rPr>
              <a:t>to</a:t>
            </a:r>
          </a:p>
          <a:p>
            <a:r>
              <a:rPr lang="en-US" dirty="0" smtClean="0">
                <a:solidFill>
                  <a:schemeClr val="accent1">
                    <a:lumMod val="75000"/>
                  </a:schemeClr>
                </a:solidFill>
              </a:rPr>
              <a:t>school </a:t>
            </a:r>
            <a:r>
              <a:rPr lang="en-US" dirty="0">
                <a:solidFill>
                  <a:schemeClr val="accent1">
                    <a:lumMod val="75000"/>
                  </a:schemeClr>
                </a:solidFill>
              </a:rPr>
              <a:t>every morning, it is </a:t>
            </a:r>
            <a:r>
              <a:rPr lang="en-US" dirty="0" smtClean="0">
                <a:solidFill>
                  <a:schemeClr val="accent1">
                    <a:lumMod val="75000"/>
                  </a:schemeClr>
                </a:solidFill>
              </a:rPr>
              <a:t>a 30 </a:t>
            </a:r>
            <a:r>
              <a:rPr lang="en-US" dirty="0">
                <a:solidFill>
                  <a:schemeClr val="accent1">
                    <a:lumMod val="75000"/>
                  </a:schemeClr>
                </a:solidFill>
              </a:rPr>
              <a:t>minutes walk</a:t>
            </a:r>
            <a:r>
              <a:rPr lang="en-US" dirty="0" smtClean="0">
                <a:solidFill>
                  <a:schemeClr val="accent1">
                    <a:lumMod val="75000"/>
                  </a:schemeClr>
                </a:solidFill>
              </a:rPr>
              <a:t>.</a:t>
            </a:r>
          </a:p>
          <a:p>
            <a:r>
              <a:rPr lang="en-US" dirty="0" smtClean="0">
                <a:solidFill>
                  <a:schemeClr val="accent1">
                    <a:lumMod val="75000"/>
                  </a:schemeClr>
                </a:solidFill>
              </a:rPr>
              <a:t>I </a:t>
            </a:r>
            <a:r>
              <a:rPr lang="en-US" dirty="0">
                <a:solidFill>
                  <a:schemeClr val="accent1">
                    <a:lumMod val="75000"/>
                  </a:schemeClr>
                </a:solidFill>
              </a:rPr>
              <a:t>have been at the </a:t>
            </a:r>
            <a:r>
              <a:rPr lang="en-US" dirty="0" smtClean="0">
                <a:solidFill>
                  <a:schemeClr val="accent1">
                    <a:lumMod val="75000"/>
                  </a:schemeClr>
                </a:solidFill>
              </a:rPr>
              <a:t>PIO </a:t>
            </a:r>
            <a:r>
              <a:rPr lang="en-US" dirty="0">
                <a:solidFill>
                  <a:schemeClr val="accent1">
                    <a:lumMod val="75000"/>
                  </a:schemeClr>
                </a:solidFill>
              </a:rPr>
              <a:t>School in Stung </a:t>
            </a:r>
            <a:endParaRPr lang="en-US" dirty="0" smtClean="0">
              <a:solidFill>
                <a:schemeClr val="accent1">
                  <a:lumMod val="75000"/>
                </a:schemeClr>
              </a:solidFill>
            </a:endParaRPr>
          </a:p>
          <a:p>
            <a:r>
              <a:rPr lang="en-US" dirty="0" smtClean="0">
                <a:solidFill>
                  <a:schemeClr val="accent1">
                    <a:lumMod val="75000"/>
                  </a:schemeClr>
                </a:solidFill>
              </a:rPr>
              <a:t>Mean </a:t>
            </a:r>
            <a:r>
              <a:rPr lang="en-US" dirty="0" err="1">
                <a:solidFill>
                  <a:schemeClr val="accent1">
                    <a:lumMod val="75000"/>
                  </a:schemeClr>
                </a:solidFill>
              </a:rPr>
              <a:t>C</a:t>
            </a:r>
            <a:r>
              <a:rPr lang="en-US" dirty="0" err="1" smtClean="0">
                <a:solidFill>
                  <a:schemeClr val="accent1">
                    <a:lumMod val="75000"/>
                  </a:schemeClr>
                </a:solidFill>
              </a:rPr>
              <a:t>hey</a:t>
            </a:r>
            <a:r>
              <a:rPr lang="en-US" dirty="0" smtClean="0">
                <a:solidFill>
                  <a:schemeClr val="accent1">
                    <a:lumMod val="75000"/>
                  </a:schemeClr>
                </a:solidFill>
              </a:rPr>
              <a:t> </a:t>
            </a:r>
            <a:r>
              <a:rPr lang="en-US" dirty="0">
                <a:solidFill>
                  <a:schemeClr val="accent1">
                    <a:lumMod val="75000"/>
                  </a:schemeClr>
                </a:solidFill>
              </a:rPr>
              <a:t>since </a:t>
            </a:r>
            <a:r>
              <a:rPr lang="en-US" dirty="0" smtClean="0">
                <a:solidFill>
                  <a:schemeClr val="accent1">
                    <a:lumMod val="75000"/>
                  </a:schemeClr>
                </a:solidFill>
              </a:rPr>
              <a:t>kindergarten</a:t>
            </a:r>
            <a:r>
              <a:rPr lang="en-US" dirty="0">
                <a:solidFill>
                  <a:schemeClr val="accent1">
                    <a:lumMod val="75000"/>
                  </a:schemeClr>
                </a:solidFill>
              </a:rPr>
              <a:t>. My favorite </a:t>
            </a:r>
            <a:endParaRPr lang="en-US" dirty="0" smtClean="0">
              <a:solidFill>
                <a:schemeClr val="accent1">
                  <a:lumMod val="75000"/>
                </a:schemeClr>
              </a:solidFill>
            </a:endParaRPr>
          </a:p>
          <a:p>
            <a:r>
              <a:rPr lang="en-US" dirty="0" smtClean="0">
                <a:solidFill>
                  <a:schemeClr val="accent1">
                    <a:lumMod val="75000"/>
                  </a:schemeClr>
                </a:solidFill>
              </a:rPr>
              <a:t>subject </a:t>
            </a:r>
            <a:r>
              <a:rPr lang="en-US" dirty="0">
                <a:solidFill>
                  <a:schemeClr val="accent1">
                    <a:lumMod val="75000"/>
                  </a:schemeClr>
                </a:solidFill>
              </a:rPr>
              <a:t>is </a:t>
            </a:r>
            <a:r>
              <a:rPr lang="en-US" dirty="0" smtClean="0">
                <a:solidFill>
                  <a:schemeClr val="accent1">
                    <a:lumMod val="75000"/>
                  </a:schemeClr>
                </a:solidFill>
              </a:rPr>
              <a:t>Khmer </a:t>
            </a:r>
            <a:r>
              <a:rPr lang="en-US" dirty="0">
                <a:solidFill>
                  <a:schemeClr val="accent1">
                    <a:lumMod val="75000"/>
                  </a:schemeClr>
                </a:solidFill>
              </a:rPr>
              <a:t>literature, because there </a:t>
            </a:r>
            <a:r>
              <a:rPr lang="en-US" dirty="0" smtClean="0">
                <a:solidFill>
                  <a:schemeClr val="accent1">
                    <a:lumMod val="75000"/>
                  </a:schemeClr>
                </a:solidFill>
              </a:rPr>
              <a:t>are</a:t>
            </a:r>
          </a:p>
          <a:p>
            <a:r>
              <a:rPr lang="en-US" dirty="0">
                <a:solidFill>
                  <a:schemeClr val="accent1">
                    <a:lumMod val="75000"/>
                  </a:schemeClr>
                </a:solidFill>
              </a:rPr>
              <a:t>m</a:t>
            </a:r>
            <a:r>
              <a:rPr lang="en-US" dirty="0" smtClean="0">
                <a:solidFill>
                  <a:schemeClr val="accent1">
                    <a:lumMod val="75000"/>
                  </a:schemeClr>
                </a:solidFill>
              </a:rPr>
              <a:t>any wonderful </a:t>
            </a:r>
            <a:r>
              <a:rPr lang="en-US" dirty="0">
                <a:solidFill>
                  <a:schemeClr val="accent1">
                    <a:lumMod val="75000"/>
                  </a:schemeClr>
                </a:solidFill>
              </a:rPr>
              <a:t>stories and I like to read. </a:t>
            </a:r>
            <a:endParaRPr lang="en-US" dirty="0" smtClean="0">
              <a:solidFill>
                <a:schemeClr val="accent1">
                  <a:lumMod val="75000"/>
                </a:schemeClr>
              </a:solidFill>
            </a:endParaRPr>
          </a:p>
          <a:p>
            <a:r>
              <a:rPr lang="en-US" dirty="0" smtClean="0">
                <a:solidFill>
                  <a:schemeClr val="accent1">
                    <a:lumMod val="75000"/>
                  </a:schemeClr>
                </a:solidFill>
              </a:rPr>
              <a:t>When </a:t>
            </a:r>
            <a:r>
              <a:rPr lang="en-US" dirty="0">
                <a:solidFill>
                  <a:schemeClr val="accent1">
                    <a:lumMod val="75000"/>
                  </a:schemeClr>
                </a:solidFill>
              </a:rPr>
              <a:t>I grow up, I want to be a doctor </a:t>
            </a:r>
            <a:r>
              <a:rPr lang="en-US" dirty="0" smtClean="0">
                <a:solidFill>
                  <a:schemeClr val="accent1">
                    <a:lumMod val="75000"/>
                  </a:schemeClr>
                </a:solidFill>
              </a:rPr>
              <a:t>because</a:t>
            </a:r>
          </a:p>
          <a:p>
            <a:r>
              <a:rPr lang="en-US" dirty="0" smtClean="0">
                <a:solidFill>
                  <a:schemeClr val="accent1">
                    <a:lumMod val="75000"/>
                  </a:schemeClr>
                </a:solidFill>
              </a:rPr>
              <a:t>I </a:t>
            </a:r>
            <a:r>
              <a:rPr lang="en-US" dirty="0">
                <a:solidFill>
                  <a:schemeClr val="accent1">
                    <a:lumMod val="75000"/>
                  </a:schemeClr>
                </a:solidFill>
              </a:rPr>
              <a:t>want to take care of my family and all the sick people in Cambodia. </a:t>
            </a:r>
            <a:r>
              <a:rPr lang="en-US" b="1" dirty="0">
                <a:solidFill>
                  <a:schemeClr val="accent1">
                    <a:lumMod val="75000"/>
                  </a:schemeClr>
                </a:solidFill>
              </a:rPr>
              <a:t>I love PIO because I have many friends and we play together and share our problems and thoughts and we always help each other!</a:t>
            </a:r>
            <a:endParaRPr lang="en-US" dirty="0">
              <a:solidFill>
                <a:schemeClr val="accent1">
                  <a:lumMod val="75000"/>
                </a:schemeClr>
              </a:solidFill>
            </a:endParaRPr>
          </a:p>
          <a:p>
            <a:endParaRPr lang="en-US" dirty="0"/>
          </a:p>
        </p:txBody>
      </p:sp>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STUDENTS…</a:t>
            </a:r>
          </a:p>
        </p:txBody>
      </p:sp>
      <p:pic>
        <p:nvPicPr>
          <p:cNvPr id="3" name="Picture 2" descr="IMG_3219.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rot="5400000">
            <a:off x="4211193" y="6315161"/>
            <a:ext cx="2884616" cy="2163462"/>
          </a:xfrm>
          <a:prstGeom prst="rect">
            <a:avLst/>
          </a:prstGeom>
          <a:ln w="22225">
            <a:solidFill>
              <a:schemeClr val="accent1">
                <a:lumMod val="75000"/>
              </a:schemeClr>
            </a:solidFill>
          </a:ln>
        </p:spPr>
      </p:pic>
      <p:sp>
        <p:nvSpPr>
          <p:cNvPr id="4" name="TextBox 3"/>
          <p:cNvSpPr txBox="1"/>
          <p:nvPr/>
        </p:nvSpPr>
        <p:spPr>
          <a:xfrm>
            <a:off x="69615" y="765792"/>
            <a:ext cx="6648683" cy="4801315"/>
          </a:xfrm>
          <a:prstGeom prst="rect">
            <a:avLst/>
          </a:prstGeom>
          <a:noFill/>
        </p:spPr>
        <p:txBody>
          <a:bodyPr wrap="square" rtlCol="0">
            <a:spAutoFit/>
          </a:bodyPr>
          <a:lstStyle/>
          <a:p>
            <a:r>
              <a:rPr lang="en-US" dirty="0" smtClean="0">
                <a:solidFill>
                  <a:schemeClr val="accent6">
                    <a:lumMod val="75000"/>
                  </a:schemeClr>
                </a:solidFill>
              </a:rPr>
              <a:t>My name is </a:t>
            </a:r>
            <a:r>
              <a:rPr lang="en-US" b="1" dirty="0" err="1" smtClean="0">
                <a:solidFill>
                  <a:schemeClr val="accent6">
                    <a:lumMod val="75000"/>
                  </a:schemeClr>
                </a:solidFill>
              </a:rPr>
              <a:t>Srey</a:t>
            </a:r>
            <a:r>
              <a:rPr lang="en-US" b="1" dirty="0" smtClean="0">
                <a:solidFill>
                  <a:schemeClr val="accent6">
                    <a:lumMod val="75000"/>
                  </a:schemeClr>
                </a:solidFill>
              </a:rPr>
              <a:t> </a:t>
            </a:r>
            <a:r>
              <a:rPr lang="en-US" b="1" dirty="0" err="1" smtClean="0">
                <a:solidFill>
                  <a:schemeClr val="accent6">
                    <a:lumMod val="75000"/>
                  </a:schemeClr>
                </a:solidFill>
              </a:rPr>
              <a:t>Meas</a:t>
            </a:r>
            <a:r>
              <a:rPr lang="en-US" b="1" dirty="0" smtClean="0">
                <a:solidFill>
                  <a:schemeClr val="accent6">
                    <a:lumMod val="75000"/>
                  </a:schemeClr>
                </a:solidFill>
              </a:rPr>
              <a:t> </a:t>
            </a:r>
            <a:r>
              <a:rPr lang="en-US" dirty="0" smtClean="0">
                <a:solidFill>
                  <a:schemeClr val="accent6">
                    <a:lumMod val="75000"/>
                  </a:schemeClr>
                </a:solidFill>
              </a:rPr>
              <a:t>and I am </a:t>
            </a:r>
          </a:p>
          <a:p>
            <a:r>
              <a:rPr lang="en-US" dirty="0" smtClean="0">
                <a:solidFill>
                  <a:schemeClr val="accent6">
                    <a:lumMod val="75000"/>
                  </a:schemeClr>
                </a:solidFill>
              </a:rPr>
              <a:t>11 years old. I am a third grade </a:t>
            </a:r>
          </a:p>
          <a:p>
            <a:r>
              <a:rPr lang="en-US" dirty="0" smtClean="0">
                <a:solidFill>
                  <a:schemeClr val="accent6">
                    <a:lumMod val="75000"/>
                  </a:schemeClr>
                </a:solidFill>
              </a:rPr>
              <a:t>student. I live in the Stung Mean </a:t>
            </a:r>
            <a:r>
              <a:rPr lang="en-US" dirty="0" err="1" smtClean="0">
                <a:solidFill>
                  <a:schemeClr val="accent6">
                    <a:lumMod val="75000"/>
                  </a:schemeClr>
                </a:solidFill>
              </a:rPr>
              <a:t>Chey</a:t>
            </a:r>
            <a:r>
              <a:rPr lang="en-US" dirty="0" smtClean="0">
                <a:solidFill>
                  <a:schemeClr val="accent6">
                    <a:lumMod val="75000"/>
                  </a:schemeClr>
                </a:solidFill>
              </a:rPr>
              <a:t> </a:t>
            </a:r>
          </a:p>
          <a:p>
            <a:r>
              <a:rPr lang="en-US" dirty="0" smtClean="0">
                <a:solidFill>
                  <a:schemeClr val="accent6">
                    <a:lumMod val="75000"/>
                  </a:schemeClr>
                </a:solidFill>
              </a:rPr>
              <a:t>area with my family. I come to school </a:t>
            </a:r>
          </a:p>
          <a:p>
            <a:r>
              <a:rPr lang="en-US" dirty="0" smtClean="0">
                <a:solidFill>
                  <a:schemeClr val="accent6">
                    <a:lumMod val="75000"/>
                  </a:schemeClr>
                </a:solidFill>
              </a:rPr>
              <a:t>by bicycle with my older brother who </a:t>
            </a:r>
          </a:p>
          <a:p>
            <a:r>
              <a:rPr lang="en-US" dirty="0" smtClean="0">
                <a:solidFill>
                  <a:schemeClr val="accent6">
                    <a:lumMod val="75000"/>
                  </a:schemeClr>
                </a:solidFill>
              </a:rPr>
              <a:t>is a fifth grade student. I started </a:t>
            </a:r>
          </a:p>
          <a:p>
            <a:r>
              <a:rPr lang="en-US" dirty="0" smtClean="0">
                <a:solidFill>
                  <a:schemeClr val="accent6">
                    <a:lumMod val="75000"/>
                  </a:schemeClr>
                </a:solidFill>
              </a:rPr>
              <a:t>coming at PIO school three years ago; </a:t>
            </a:r>
          </a:p>
          <a:p>
            <a:r>
              <a:rPr lang="en-US" dirty="0" smtClean="0">
                <a:solidFill>
                  <a:schemeClr val="accent6">
                    <a:lumMod val="75000"/>
                  </a:schemeClr>
                </a:solidFill>
              </a:rPr>
              <a:t>before I was going to a local public</a:t>
            </a:r>
          </a:p>
          <a:p>
            <a:r>
              <a:rPr lang="en-US" dirty="0" smtClean="0">
                <a:solidFill>
                  <a:schemeClr val="accent6">
                    <a:lumMod val="75000"/>
                  </a:schemeClr>
                </a:solidFill>
              </a:rPr>
              <a:t>school but it very expensive for my parents. I like to study Khmer literature and English. </a:t>
            </a:r>
            <a:r>
              <a:rPr lang="en-US" b="1" dirty="0" smtClean="0">
                <a:solidFill>
                  <a:schemeClr val="accent6">
                    <a:lumMod val="75000"/>
                  </a:schemeClr>
                </a:solidFill>
              </a:rPr>
              <a:t>My goal is to learn how to speak well with foreigners </a:t>
            </a:r>
            <a:r>
              <a:rPr lang="en-US" dirty="0" smtClean="0">
                <a:solidFill>
                  <a:schemeClr val="accent6">
                    <a:lumMod val="75000"/>
                  </a:schemeClr>
                </a:solidFill>
              </a:rPr>
              <a:t>who come to PIO. I love the PIO teachers and the volunteers, because they teach us new songs and we can improve our speaking skills. I like coming to school because I have many friends and we play “Jump” during breaks. When I grow up, I want to be a doctor to help all the people in need. </a:t>
            </a:r>
            <a:r>
              <a:rPr lang="en-US" b="1" dirty="0" smtClean="0">
                <a:solidFill>
                  <a:schemeClr val="accent6">
                    <a:lumMod val="75000"/>
                  </a:schemeClr>
                </a:solidFill>
              </a:rPr>
              <a:t>Thank you to PIO and all the donors for giving all the school material, the uniform and good food everyday! I will always love you with all my heart!</a:t>
            </a:r>
            <a:endParaRPr lang="en-US" b="1" dirty="0">
              <a:solidFill>
                <a:schemeClr val="accent6">
                  <a:lumMod val="75000"/>
                </a:schemeClr>
              </a:solidFill>
            </a:endParaRPr>
          </a:p>
        </p:txBody>
      </p:sp>
      <p:pic>
        <p:nvPicPr>
          <p:cNvPr id="5" name="Picture 4" descr="IMG_3222.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768212" y="714993"/>
            <a:ext cx="3017591" cy="2263193"/>
          </a:xfrm>
          <a:prstGeom prst="rect">
            <a:avLst/>
          </a:prstGeom>
          <a:ln w="22225">
            <a:solidFill>
              <a:schemeClr val="accent6">
                <a:lumMod val="75000"/>
              </a:schemeClr>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00947106"/>
      </p:ext>
    </p:extLst>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THE BOREY KEILA SCHOOL </a:t>
            </a:r>
          </a:p>
        </p:txBody>
      </p:sp>
      <p:pic>
        <p:nvPicPr>
          <p:cNvPr id="4" name="Picture 3" descr="8.jpe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52566" y="7373460"/>
            <a:ext cx="3462275" cy="2210807"/>
          </a:xfrm>
          <a:prstGeom prst="rect">
            <a:avLst/>
          </a:prstGeom>
        </p:spPr>
      </p:pic>
      <p:pic>
        <p:nvPicPr>
          <p:cNvPr id="5" name="Picture 4" descr="10.jpe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692956" y="7372348"/>
            <a:ext cx="3122709" cy="2211919"/>
          </a:xfrm>
          <a:prstGeom prst="rect">
            <a:avLst/>
          </a:prstGeom>
        </p:spPr>
      </p:pic>
      <p:pic>
        <p:nvPicPr>
          <p:cNvPr id="6" name="Picture 5" descr="11.jpe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17562" y="818313"/>
            <a:ext cx="3398103" cy="1925591"/>
          </a:xfrm>
          <a:prstGeom prst="rect">
            <a:avLst/>
          </a:prstGeom>
        </p:spPr>
      </p:pic>
      <p:pic>
        <p:nvPicPr>
          <p:cNvPr id="9" name="Picture 8" descr="12.jpe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52566" y="835951"/>
            <a:ext cx="3152557" cy="1907954"/>
          </a:xfrm>
          <a:prstGeom prst="rect">
            <a:avLst/>
          </a:prstGeom>
        </p:spPr>
      </p:pic>
      <p:sp>
        <p:nvSpPr>
          <p:cNvPr id="10" name="Rounded Rectangle 9"/>
          <p:cNvSpPr/>
          <p:nvPr/>
        </p:nvSpPr>
        <p:spPr>
          <a:xfrm>
            <a:off x="564643" y="3217334"/>
            <a:ext cx="5705837" cy="3657360"/>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t>The </a:t>
            </a:r>
            <a:r>
              <a:rPr lang="en-US" dirty="0" err="1" smtClean="0"/>
              <a:t>Borey</a:t>
            </a:r>
            <a:r>
              <a:rPr lang="en-US" dirty="0" smtClean="0"/>
              <a:t> </a:t>
            </a:r>
            <a:r>
              <a:rPr lang="en-US" dirty="0" err="1" smtClean="0"/>
              <a:t>Keila</a:t>
            </a:r>
            <a:r>
              <a:rPr lang="en-US" dirty="0" smtClean="0"/>
              <a:t> school </a:t>
            </a:r>
            <a:r>
              <a:rPr lang="en-US" dirty="0"/>
              <a:t>provides free education in Khmer and English to </a:t>
            </a:r>
            <a:r>
              <a:rPr lang="en-US" dirty="0" smtClean="0"/>
              <a:t>350 </a:t>
            </a:r>
            <a:r>
              <a:rPr lang="en-US" dirty="0"/>
              <a:t>underprivileged children with </a:t>
            </a:r>
            <a:r>
              <a:rPr lang="en-US" dirty="0" smtClean="0"/>
              <a:t>6 </a:t>
            </a:r>
            <a:r>
              <a:rPr lang="en-US" dirty="0"/>
              <a:t>full-time teachers (kindergarten to grade </a:t>
            </a:r>
            <a:r>
              <a:rPr lang="en-US" dirty="0" smtClean="0"/>
              <a:t>5)</a:t>
            </a:r>
            <a:r>
              <a:rPr lang="en-US" dirty="0"/>
              <a:t>.</a:t>
            </a:r>
          </a:p>
          <a:p>
            <a:pPr marL="285750" indent="-285750">
              <a:buFont typeface="Arial"/>
              <a:buChar char="•"/>
            </a:pPr>
            <a:r>
              <a:rPr lang="en-US" dirty="0"/>
              <a:t>Students are provided school </a:t>
            </a:r>
            <a:r>
              <a:rPr lang="en-US" dirty="0" smtClean="0"/>
              <a:t>materials, such as notebooks, pens, pencils, crayons, erasers, rulers, drawing paper and school bags.</a:t>
            </a:r>
            <a:endParaRPr lang="en-US" dirty="0"/>
          </a:p>
          <a:p>
            <a:pPr marL="285750" indent="-285750">
              <a:buFont typeface="Arial"/>
              <a:buChar char="•"/>
            </a:pPr>
            <a:r>
              <a:rPr lang="en-US" dirty="0"/>
              <a:t>Students are served nutritious lunches and purified drinking water everyday. </a:t>
            </a:r>
          </a:p>
          <a:p>
            <a:pPr marL="285750" indent="-285750">
              <a:buFont typeface="Arial"/>
              <a:buChar char="•"/>
            </a:pPr>
            <a:r>
              <a:rPr lang="en-US" dirty="0"/>
              <a:t>The children are in charge of keeping their classrooms clean and tidy. </a:t>
            </a:r>
          </a:p>
          <a:p>
            <a:pPr marL="285750" indent="-285750">
              <a:buFont typeface="Arial"/>
              <a:buChar char="•"/>
            </a:pPr>
            <a:r>
              <a:rPr lang="en-US" dirty="0"/>
              <a:t>The </a:t>
            </a:r>
            <a:r>
              <a:rPr lang="en-US" dirty="0" smtClean="0"/>
              <a:t>regular visits of a nurse allow </a:t>
            </a:r>
            <a:r>
              <a:rPr lang="en-US" dirty="0"/>
              <a:t>for medical care and first-aid treatment at </a:t>
            </a:r>
            <a:r>
              <a:rPr lang="en-US" dirty="0" smtClean="0"/>
              <a:t>the school</a:t>
            </a:r>
            <a:r>
              <a:rPr lang="en-US" dirty="0"/>
              <a:t>. </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25954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1" y="784641"/>
            <a:ext cx="6858000" cy="4247317"/>
          </a:xfrm>
          <a:prstGeom prst="rect">
            <a:avLst/>
          </a:prstGeom>
          <a:noFill/>
        </p:spPr>
        <p:txBody>
          <a:bodyPr wrap="square" rtlCol="0">
            <a:spAutoFit/>
          </a:bodyPr>
          <a:lstStyle/>
          <a:p>
            <a:r>
              <a:rPr lang="en-US" dirty="0">
                <a:solidFill>
                  <a:schemeClr val="accent6">
                    <a:lumMod val="75000"/>
                  </a:schemeClr>
                </a:solidFill>
              </a:rPr>
              <a:t>My name is </a:t>
            </a:r>
            <a:r>
              <a:rPr lang="en-US" b="1" dirty="0" err="1">
                <a:solidFill>
                  <a:schemeClr val="accent6">
                    <a:lumMod val="75000"/>
                  </a:schemeClr>
                </a:solidFill>
              </a:rPr>
              <a:t>Pech</a:t>
            </a:r>
            <a:r>
              <a:rPr lang="en-US" b="1" dirty="0">
                <a:solidFill>
                  <a:schemeClr val="accent6">
                    <a:lumMod val="75000"/>
                  </a:schemeClr>
                </a:solidFill>
              </a:rPr>
              <a:t> </a:t>
            </a:r>
            <a:r>
              <a:rPr lang="en-US" b="1" dirty="0" err="1">
                <a:solidFill>
                  <a:schemeClr val="accent6">
                    <a:lumMod val="75000"/>
                  </a:schemeClr>
                </a:solidFill>
              </a:rPr>
              <a:t>Sreynech</a:t>
            </a:r>
            <a:r>
              <a:rPr lang="en-US" b="1" dirty="0">
                <a:solidFill>
                  <a:schemeClr val="accent6">
                    <a:lumMod val="75000"/>
                  </a:schemeClr>
                </a:solidFill>
              </a:rPr>
              <a:t> </a:t>
            </a:r>
            <a:r>
              <a:rPr lang="en-US" dirty="0">
                <a:solidFill>
                  <a:schemeClr val="accent6">
                    <a:lumMod val="75000"/>
                  </a:schemeClr>
                </a:solidFill>
              </a:rPr>
              <a:t>and I am 14 </a:t>
            </a:r>
            <a:endParaRPr lang="en-US" dirty="0" smtClean="0">
              <a:solidFill>
                <a:schemeClr val="accent6">
                  <a:lumMod val="75000"/>
                </a:schemeClr>
              </a:solidFill>
            </a:endParaRPr>
          </a:p>
          <a:p>
            <a:r>
              <a:rPr lang="en-US" dirty="0" smtClean="0">
                <a:solidFill>
                  <a:schemeClr val="accent6">
                    <a:lumMod val="75000"/>
                  </a:schemeClr>
                </a:solidFill>
              </a:rPr>
              <a:t>years </a:t>
            </a:r>
            <a:r>
              <a:rPr lang="en-US" dirty="0">
                <a:solidFill>
                  <a:schemeClr val="accent6">
                    <a:lumMod val="75000"/>
                  </a:schemeClr>
                </a:solidFill>
              </a:rPr>
              <a:t>old. I am a fifth grade student and </a:t>
            </a:r>
            <a:endParaRPr lang="en-US" dirty="0" smtClean="0">
              <a:solidFill>
                <a:schemeClr val="accent6">
                  <a:lumMod val="75000"/>
                </a:schemeClr>
              </a:solidFill>
            </a:endParaRPr>
          </a:p>
          <a:p>
            <a:r>
              <a:rPr lang="en-US" dirty="0" smtClean="0">
                <a:solidFill>
                  <a:schemeClr val="accent6">
                    <a:lumMod val="75000"/>
                  </a:schemeClr>
                </a:solidFill>
              </a:rPr>
              <a:t>I </a:t>
            </a:r>
            <a:r>
              <a:rPr lang="en-US" dirty="0">
                <a:solidFill>
                  <a:schemeClr val="accent6">
                    <a:lumMod val="75000"/>
                  </a:schemeClr>
                </a:solidFill>
              </a:rPr>
              <a:t>have been at PIO’s school for four years. </a:t>
            </a:r>
            <a:endParaRPr lang="en-US" dirty="0" smtClean="0">
              <a:solidFill>
                <a:schemeClr val="accent6">
                  <a:lumMod val="75000"/>
                </a:schemeClr>
              </a:solidFill>
            </a:endParaRPr>
          </a:p>
          <a:p>
            <a:r>
              <a:rPr lang="en-US" dirty="0" smtClean="0">
                <a:solidFill>
                  <a:schemeClr val="accent6">
                    <a:lumMod val="75000"/>
                  </a:schemeClr>
                </a:solidFill>
              </a:rPr>
              <a:t>I </a:t>
            </a:r>
            <a:r>
              <a:rPr lang="en-US" dirty="0">
                <a:solidFill>
                  <a:schemeClr val="accent6">
                    <a:lumMod val="75000"/>
                  </a:schemeClr>
                </a:solidFill>
              </a:rPr>
              <a:t>live with my </a:t>
            </a:r>
            <a:r>
              <a:rPr lang="en-US" dirty="0" smtClean="0">
                <a:solidFill>
                  <a:schemeClr val="accent6">
                    <a:lumMod val="75000"/>
                  </a:schemeClr>
                </a:solidFill>
              </a:rPr>
              <a:t>family close </a:t>
            </a:r>
            <a:r>
              <a:rPr lang="en-US" dirty="0">
                <a:solidFill>
                  <a:schemeClr val="accent6">
                    <a:lumMod val="75000"/>
                  </a:schemeClr>
                </a:solidFill>
              </a:rPr>
              <a:t>to school. I am </a:t>
            </a:r>
            <a:endParaRPr lang="en-US" dirty="0" smtClean="0">
              <a:solidFill>
                <a:schemeClr val="accent6">
                  <a:lumMod val="75000"/>
                </a:schemeClr>
              </a:solidFill>
            </a:endParaRPr>
          </a:p>
          <a:p>
            <a:r>
              <a:rPr lang="en-US" dirty="0" smtClean="0">
                <a:solidFill>
                  <a:schemeClr val="accent6">
                    <a:lumMod val="75000"/>
                  </a:schemeClr>
                </a:solidFill>
              </a:rPr>
              <a:t>the </a:t>
            </a:r>
            <a:r>
              <a:rPr lang="en-US" dirty="0">
                <a:solidFill>
                  <a:schemeClr val="accent6">
                    <a:lumMod val="75000"/>
                  </a:schemeClr>
                </a:solidFill>
              </a:rPr>
              <a:t>only sibling to go to school. I want </a:t>
            </a:r>
            <a:r>
              <a:rPr lang="en-US" dirty="0" smtClean="0">
                <a:solidFill>
                  <a:schemeClr val="accent6">
                    <a:lumMod val="75000"/>
                  </a:schemeClr>
                </a:solidFill>
              </a:rPr>
              <a:t>to</a:t>
            </a:r>
          </a:p>
          <a:p>
            <a:r>
              <a:rPr lang="en-US" dirty="0" smtClean="0">
                <a:solidFill>
                  <a:schemeClr val="accent6">
                    <a:lumMod val="75000"/>
                  </a:schemeClr>
                </a:solidFill>
              </a:rPr>
              <a:t>study </a:t>
            </a:r>
            <a:r>
              <a:rPr lang="en-US" dirty="0">
                <a:solidFill>
                  <a:schemeClr val="accent6">
                    <a:lumMod val="75000"/>
                  </a:schemeClr>
                </a:solidFill>
              </a:rPr>
              <a:t>because my goal is to become a </a:t>
            </a:r>
            <a:endParaRPr lang="en-US" dirty="0" smtClean="0">
              <a:solidFill>
                <a:schemeClr val="accent6">
                  <a:lumMod val="75000"/>
                </a:schemeClr>
              </a:solidFill>
            </a:endParaRPr>
          </a:p>
          <a:p>
            <a:r>
              <a:rPr lang="en-US" dirty="0" smtClean="0">
                <a:solidFill>
                  <a:schemeClr val="accent6">
                    <a:lumMod val="75000"/>
                  </a:schemeClr>
                </a:solidFill>
              </a:rPr>
              <a:t>doctor</a:t>
            </a:r>
            <a:r>
              <a:rPr lang="en-US" dirty="0">
                <a:solidFill>
                  <a:schemeClr val="accent6">
                    <a:lumMod val="75000"/>
                  </a:schemeClr>
                </a:solidFill>
              </a:rPr>
              <a:t>. I want to be a surgeon and I want </a:t>
            </a:r>
            <a:endParaRPr lang="en-US" dirty="0" smtClean="0">
              <a:solidFill>
                <a:schemeClr val="accent6">
                  <a:lumMod val="75000"/>
                </a:schemeClr>
              </a:solidFill>
            </a:endParaRPr>
          </a:p>
          <a:p>
            <a:r>
              <a:rPr lang="en-US" dirty="0" smtClean="0">
                <a:solidFill>
                  <a:schemeClr val="accent6">
                    <a:lumMod val="75000"/>
                  </a:schemeClr>
                </a:solidFill>
              </a:rPr>
              <a:t>to </a:t>
            </a:r>
            <a:r>
              <a:rPr lang="en-US" dirty="0">
                <a:solidFill>
                  <a:schemeClr val="accent6">
                    <a:lumMod val="75000"/>
                  </a:schemeClr>
                </a:solidFill>
              </a:rPr>
              <a:t>help people who are </a:t>
            </a:r>
            <a:r>
              <a:rPr lang="en-US" dirty="0" smtClean="0">
                <a:solidFill>
                  <a:schemeClr val="accent6">
                    <a:lumMod val="75000"/>
                  </a:schemeClr>
                </a:solidFill>
              </a:rPr>
              <a:t>sick. </a:t>
            </a:r>
          </a:p>
          <a:p>
            <a:r>
              <a:rPr lang="en-US" b="1" dirty="0" smtClean="0">
                <a:solidFill>
                  <a:schemeClr val="accent6">
                    <a:lumMod val="75000"/>
                  </a:schemeClr>
                </a:solidFill>
              </a:rPr>
              <a:t>I </a:t>
            </a:r>
            <a:r>
              <a:rPr lang="en-US" b="1" dirty="0">
                <a:solidFill>
                  <a:schemeClr val="accent6">
                    <a:lumMod val="75000"/>
                  </a:schemeClr>
                </a:solidFill>
              </a:rPr>
              <a:t>believe I can achieve this with PIO’s help and support. PIO is great! It is allowing me to receive an education and to get good food every day. </a:t>
            </a:r>
            <a:r>
              <a:rPr lang="en-US" dirty="0" smtClean="0">
                <a:solidFill>
                  <a:schemeClr val="accent6">
                    <a:lumMod val="75000"/>
                  </a:schemeClr>
                </a:solidFill>
              </a:rPr>
              <a:t>I </a:t>
            </a:r>
            <a:r>
              <a:rPr lang="en-US" dirty="0">
                <a:solidFill>
                  <a:schemeClr val="accent6">
                    <a:lumMod val="75000"/>
                  </a:schemeClr>
                </a:solidFill>
              </a:rPr>
              <a:t>also like that we sing at school. I have recently participated to the Music Festival for Children organized by the Cambodian Ministry of Information. I love to sing because it makes me feel good. </a:t>
            </a:r>
            <a:endParaRPr lang="en-US" dirty="0" smtClean="0">
              <a:solidFill>
                <a:schemeClr val="accent6">
                  <a:lumMod val="75000"/>
                </a:schemeClr>
              </a:solidFill>
            </a:endParaRPr>
          </a:p>
          <a:p>
            <a:r>
              <a:rPr lang="en-US" b="1" dirty="0" smtClean="0">
                <a:solidFill>
                  <a:schemeClr val="accent6">
                    <a:lumMod val="75000"/>
                  </a:schemeClr>
                </a:solidFill>
              </a:rPr>
              <a:t>I </a:t>
            </a:r>
            <a:r>
              <a:rPr lang="en-US" b="1" dirty="0">
                <a:solidFill>
                  <a:schemeClr val="accent6">
                    <a:lumMod val="75000"/>
                  </a:schemeClr>
                </a:solidFill>
              </a:rPr>
              <a:t>want to sing “Thank you PIO” all day long! </a:t>
            </a:r>
          </a:p>
          <a:p>
            <a:endParaRPr lang="en-US" dirty="0"/>
          </a:p>
        </p:txBody>
      </p:sp>
      <p:sp>
        <p:nvSpPr>
          <p:cNvPr id="7" name="TextBox 6"/>
          <p:cNvSpPr txBox="1"/>
          <p:nvPr/>
        </p:nvSpPr>
        <p:spPr>
          <a:xfrm>
            <a:off x="0" y="5261842"/>
            <a:ext cx="6959600" cy="4801315"/>
          </a:xfrm>
          <a:prstGeom prst="rect">
            <a:avLst/>
          </a:prstGeom>
          <a:noFill/>
        </p:spPr>
        <p:txBody>
          <a:bodyPr wrap="square" rtlCol="0">
            <a:spAutoFit/>
          </a:bodyPr>
          <a:lstStyle/>
          <a:p>
            <a:r>
              <a:rPr lang="en-US" dirty="0" smtClean="0"/>
              <a:t>                                                            </a:t>
            </a:r>
          </a:p>
          <a:p>
            <a:r>
              <a:rPr lang="en-US" dirty="0"/>
              <a:t> </a:t>
            </a:r>
            <a:r>
              <a:rPr lang="en-US" dirty="0" smtClean="0"/>
              <a:t>                                                           </a:t>
            </a:r>
            <a:r>
              <a:rPr lang="en-US" dirty="0" smtClean="0">
                <a:solidFill>
                  <a:srgbClr val="376092"/>
                </a:solidFill>
              </a:rPr>
              <a:t>My </a:t>
            </a:r>
            <a:r>
              <a:rPr lang="en-US" dirty="0">
                <a:solidFill>
                  <a:srgbClr val="376092"/>
                </a:solidFill>
              </a:rPr>
              <a:t>name is </a:t>
            </a:r>
            <a:r>
              <a:rPr lang="en-US" b="1" dirty="0" err="1">
                <a:solidFill>
                  <a:srgbClr val="376092"/>
                </a:solidFill>
              </a:rPr>
              <a:t>Sorsovan</a:t>
            </a:r>
            <a:r>
              <a:rPr lang="en-US" b="1" dirty="0">
                <a:solidFill>
                  <a:srgbClr val="376092"/>
                </a:solidFill>
              </a:rPr>
              <a:t> </a:t>
            </a:r>
            <a:r>
              <a:rPr lang="en-US" b="1" dirty="0" err="1">
                <a:solidFill>
                  <a:srgbClr val="376092"/>
                </a:solidFill>
              </a:rPr>
              <a:t>Sila</a:t>
            </a:r>
            <a:r>
              <a:rPr lang="en-US" dirty="0">
                <a:solidFill>
                  <a:srgbClr val="376092"/>
                </a:solidFill>
              </a:rPr>
              <a:t> and </a:t>
            </a:r>
            <a:r>
              <a:rPr lang="en-US" dirty="0" smtClean="0">
                <a:solidFill>
                  <a:srgbClr val="376092"/>
                </a:solidFill>
              </a:rPr>
              <a:t>I am </a:t>
            </a:r>
            <a:r>
              <a:rPr lang="en-US" dirty="0">
                <a:solidFill>
                  <a:srgbClr val="376092"/>
                </a:solidFill>
              </a:rPr>
              <a:t>15 </a:t>
            </a:r>
            <a:endParaRPr lang="en-US" dirty="0" smtClean="0">
              <a:solidFill>
                <a:srgbClr val="376092"/>
              </a:solidFill>
            </a:endParaRPr>
          </a:p>
          <a:p>
            <a:r>
              <a:rPr lang="en-US" dirty="0">
                <a:solidFill>
                  <a:srgbClr val="376092"/>
                </a:solidFill>
              </a:rPr>
              <a:t> </a:t>
            </a:r>
            <a:r>
              <a:rPr lang="en-US" dirty="0" smtClean="0">
                <a:solidFill>
                  <a:srgbClr val="376092"/>
                </a:solidFill>
              </a:rPr>
              <a:t>                                                           years </a:t>
            </a:r>
            <a:r>
              <a:rPr lang="en-US" dirty="0">
                <a:solidFill>
                  <a:srgbClr val="376092"/>
                </a:solidFill>
              </a:rPr>
              <a:t>old. I am a </a:t>
            </a:r>
            <a:r>
              <a:rPr lang="en-US" dirty="0" smtClean="0">
                <a:solidFill>
                  <a:srgbClr val="376092"/>
                </a:solidFill>
              </a:rPr>
              <a:t>fifth grade </a:t>
            </a:r>
            <a:r>
              <a:rPr lang="en-US" dirty="0">
                <a:solidFill>
                  <a:srgbClr val="376092"/>
                </a:solidFill>
              </a:rPr>
              <a:t>student at </a:t>
            </a:r>
            <a:endParaRPr lang="en-US" dirty="0" smtClean="0">
              <a:solidFill>
                <a:srgbClr val="376092"/>
              </a:solidFill>
            </a:endParaRPr>
          </a:p>
          <a:p>
            <a:r>
              <a:rPr lang="en-US" dirty="0">
                <a:solidFill>
                  <a:srgbClr val="376092"/>
                </a:solidFill>
              </a:rPr>
              <a:t> </a:t>
            </a:r>
            <a:r>
              <a:rPr lang="en-US" dirty="0" smtClean="0">
                <a:solidFill>
                  <a:srgbClr val="376092"/>
                </a:solidFill>
              </a:rPr>
              <a:t>                                                           the </a:t>
            </a:r>
            <a:r>
              <a:rPr lang="en-US" dirty="0" err="1" smtClean="0">
                <a:solidFill>
                  <a:srgbClr val="376092"/>
                </a:solidFill>
              </a:rPr>
              <a:t>Borey</a:t>
            </a:r>
            <a:r>
              <a:rPr lang="en-US" dirty="0" smtClean="0">
                <a:solidFill>
                  <a:srgbClr val="376092"/>
                </a:solidFill>
              </a:rPr>
              <a:t> </a:t>
            </a:r>
            <a:r>
              <a:rPr lang="en-US" dirty="0" err="1" smtClean="0">
                <a:solidFill>
                  <a:srgbClr val="376092"/>
                </a:solidFill>
              </a:rPr>
              <a:t>Keila</a:t>
            </a:r>
            <a:r>
              <a:rPr lang="en-US" dirty="0" smtClean="0">
                <a:solidFill>
                  <a:srgbClr val="376092"/>
                </a:solidFill>
              </a:rPr>
              <a:t> school</a:t>
            </a:r>
            <a:r>
              <a:rPr lang="en-US" dirty="0">
                <a:solidFill>
                  <a:srgbClr val="376092"/>
                </a:solidFill>
              </a:rPr>
              <a:t>. This is my third </a:t>
            </a:r>
            <a:r>
              <a:rPr lang="en-US" dirty="0" smtClean="0">
                <a:solidFill>
                  <a:srgbClr val="376092"/>
                </a:solidFill>
              </a:rPr>
              <a:t>   </a:t>
            </a:r>
          </a:p>
          <a:p>
            <a:r>
              <a:rPr lang="en-US" dirty="0">
                <a:solidFill>
                  <a:srgbClr val="376092"/>
                </a:solidFill>
              </a:rPr>
              <a:t> </a:t>
            </a:r>
            <a:r>
              <a:rPr lang="en-US" dirty="0" smtClean="0">
                <a:solidFill>
                  <a:srgbClr val="376092"/>
                </a:solidFill>
              </a:rPr>
              <a:t>                                                           year with PIO </a:t>
            </a:r>
            <a:r>
              <a:rPr lang="en-US" dirty="0">
                <a:solidFill>
                  <a:srgbClr val="376092"/>
                </a:solidFill>
              </a:rPr>
              <a:t>and I am so thankful </a:t>
            </a:r>
            <a:r>
              <a:rPr lang="en-US" dirty="0" smtClean="0">
                <a:solidFill>
                  <a:srgbClr val="376092"/>
                </a:solidFill>
              </a:rPr>
              <a:t>for            </a:t>
            </a:r>
          </a:p>
          <a:p>
            <a:r>
              <a:rPr lang="en-US" dirty="0">
                <a:solidFill>
                  <a:srgbClr val="376092"/>
                </a:solidFill>
              </a:rPr>
              <a:t> </a:t>
            </a:r>
            <a:r>
              <a:rPr lang="en-US" dirty="0" smtClean="0">
                <a:solidFill>
                  <a:srgbClr val="376092"/>
                </a:solidFill>
              </a:rPr>
              <a:t>                                                           all </a:t>
            </a:r>
            <a:r>
              <a:rPr lang="en-US" dirty="0">
                <a:solidFill>
                  <a:srgbClr val="376092"/>
                </a:solidFill>
              </a:rPr>
              <a:t>the help and support I </a:t>
            </a:r>
            <a:r>
              <a:rPr lang="en-US" dirty="0" smtClean="0">
                <a:solidFill>
                  <a:srgbClr val="376092"/>
                </a:solidFill>
              </a:rPr>
              <a:t>am receiving.       </a:t>
            </a:r>
          </a:p>
          <a:p>
            <a:r>
              <a:rPr lang="en-US" dirty="0" smtClean="0">
                <a:solidFill>
                  <a:srgbClr val="376092"/>
                </a:solidFill>
              </a:rPr>
              <a:t>                                                            I </a:t>
            </a:r>
            <a:r>
              <a:rPr lang="en-US" dirty="0">
                <a:solidFill>
                  <a:srgbClr val="376092"/>
                </a:solidFill>
              </a:rPr>
              <a:t>live with my </a:t>
            </a:r>
            <a:r>
              <a:rPr lang="en-US" dirty="0" smtClean="0">
                <a:solidFill>
                  <a:srgbClr val="376092"/>
                </a:solidFill>
              </a:rPr>
              <a:t>family in building A.</a:t>
            </a:r>
          </a:p>
          <a:p>
            <a:r>
              <a:rPr lang="en-US" dirty="0" smtClean="0">
                <a:solidFill>
                  <a:srgbClr val="376092"/>
                </a:solidFill>
              </a:rPr>
              <a:t>                                                            My </a:t>
            </a:r>
            <a:r>
              <a:rPr lang="en-US" dirty="0">
                <a:solidFill>
                  <a:srgbClr val="376092"/>
                </a:solidFill>
              </a:rPr>
              <a:t>older </a:t>
            </a:r>
            <a:r>
              <a:rPr lang="en-US" dirty="0" smtClean="0">
                <a:solidFill>
                  <a:srgbClr val="376092"/>
                </a:solidFill>
              </a:rPr>
              <a:t>brothers work </a:t>
            </a:r>
            <a:r>
              <a:rPr lang="en-US" dirty="0">
                <a:solidFill>
                  <a:srgbClr val="376092"/>
                </a:solidFill>
              </a:rPr>
              <a:t>and my sister </a:t>
            </a:r>
            <a:r>
              <a:rPr lang="en-US" dirty="0" smtClean="0">
                <a:solidFill>
                  <a:srgbClr val="376092"/>
                </a:solidFill>
              </a:rPr>
              <a:t>        </a:t>
            </a:r>
          </a:p>
          <a:p>
            <a:r>
              <a:rPr lang="en-US" dirty="0">
                <a:solidFill>
                  <a:srgbClr val="376092"/>
                </a:solidFill>
              </a:rPr>
              <a:t> </a:t>
            </a:r>
            <a:r>
              <a:rPr lang="en-US" dirty="0" smtClean="0">
                <a:solidFill>
                  <a:srgbClr val="376092"/>
                </a:solidFill>
              </a:rPr>
              <a:t>                                                           who </a:t>
            </a:r>
            <a:r>
              <a:rPr lang="en-US" dirty="0">
                <a:solidFill>
                  <a:srgbClr val="376092"/>
                </a:solidFill>
              </a:rPr>
              <a:t>is 12 years old comes to school </a:t>
            </a:r>
            <a:endParaRPr lang="en-US" dirty="0" smtClean="0">
              <a:solidFill>
                <a:srgbClr val="376092"/>
              </a:solidFill>
            </a:endParaRPr>
          </a:p>
          <a:p>
            <a:r>
              <a:rPr lang="en-US" dirty="0" smtClean="0">
                <a:solidFill>
                  <a:srgbClr val="376092"/>
                </a:solidFill>
              </a:rPr>
              <a:t>with </a:t>
            </a:r>
            <a:r>
              <a:rPr lang="en-US" dirty="0">
                <a:solidFill>
                  <a:srgbClr val="376092"/>
                </a:solidFill>
              </a:rPr>
              <a:t>me. </a:t>
            </a:r>
            <a:r>
              <a:rPr lang="en-US" dirty="0" smtClean="0">
                <a:solidFill>
                  <a:srgbClr val="376092"/>
                </a:solidFill>
              </a:rPr>
              <a:t>My </a:t>
            </a:r>
            <a:r>
              <a:rPr lang="en-US" dirty="0">
                <a:solidFill>
                  <a:srgbClr val="376092"/>
                </a:solidFill>
              </a:rPr>
              <a:t>favorite subjects are science and chemistry. I would like to become </a:t>
            </a:r>
            <a:r>
              <a:rPr lang="en-US" dirty="0" smtClean="0">
                <a:solidFill>
                  <a:srgbClr val="376092"/>
                </a:solidFill>
              </a:rPr>
              <a:t>a pharmaceutical </a:t>
            </a:r>
            <a:r>
              <a:rPr lang="en-US" dirty="0">
                <a:solidFill>
                  <a:srgbClr val="376092"/>
                </a:solidFill>
              </a:rPr>
              <a:t>researcher to find new cures and </a:t>
            </a:r>
            <a:r>
              <a:rPr lang="en-US" dirty="0" smtClean="0">
                <a:solidFill>
                  <a:srgbClr val="376092"/>
                </a:solidFill>
              </a:rPr>
              <a:t>medicines.</a:t>
            </a:r>
          </a:p>
          <a:p>
            <a:r>
              <a:rPr lang="en-US" dirty="0" smtClean="0">
                <a:solidFill>
                  <a:srgbClr val="376092"/>
                </a:solidFill>
              </a:rPr>
              <a:t>I </a:t>
            </a:r>
            <a:r>
              <a:rPr lang="en-US" dirty="0">
                <a:solidFill>
                  <a:srgbClr val="376092"/>
                </a:solidFill>
              </a:rPr>
              <a:t>want to be part of PIO for a long time! I like the teachers and all the students. I have many friends at school and we study all together. </a:t>
            </a:r>
            <a:endParaRPr lang="en-US" dirty="0" smtClean="0">
              <a:solidFill>
                <a:srgbClr val="376092"/>
              </a:solidFill>
            </a:endParaRPr>
          </a:p>
          <a:p>
            <a:r>
              <a:rPr lang="en-US" b="1" dirty="0" smtClean="0">
                <a:solidFill>
                  <a:srgbClr val="376092"/>
                </a:solidFill>
              </a:rPr>
              <a:t>In </a:t>
            </a:r>
            <a:r>
              <a:rPr lang="en-US" b="1" dirty="0">
                <a:solidFill>
                  <a:srgbClr val="376092"/>
                </a:solidFill>
              </a:rPr>
              <a:t>the future, I want to support PIO and give back some of the help I am receiving now because PIO is making me believe in my dreams and allowing me to receive a good education!</a:t>
            </a:r>
          </a:p>
          <a:p>
            <a:endParaRPr lang="en-US" dirty="0"/>
          </a:p>
        </p:txBody>
      </p:sp>
      <p:pic>
        <p:nvPicPr>
          <p:cNvPr id="8" name="Picture 7" descr="IMG_3028.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3866" y="5292951"/>
            <a:ext cx="3031068" cy="2371726"/>
          </a:xfrm>
          <a:prstGeom prst="rect">
            <a:avLst/>
          </a:prstGeom>
          <a:ln w="22225">
            <a:solidFill>
              <a:schemeClr val="accent1">
                <a:lumMod val="75000"/>
              </a:schemeClr>
            </a:solidFill>
          </a:ln>
        </p:spPr>
      </p:pic>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STUDENTS…</a:t>
            </a:r>
          </a:p>
        </p:txBody>
      </p:sp>
      <p:pic>
        <p:nvPicPr>
          <p:cNvPr id="4" name="Picture 3" descr="IMG_3023.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962400" y="647700"/>
            <a:ext cx="2895599" cy="2260600"/>
          </a:xfrm>
          <a:prstGeom prst="rect">
            <a:avLst/>
          </a:prstGeom>
          <a:ln w="22225">
            <a:solidFill>
              <a:schemeClr val="accent6">
                <a:lumMod val="75000"/>
              </a:schemeClr>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367283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THE BOREY SANTIPHEAP II SCHOOL </a:t>
            </a:r>
          </a:p>
        </p:txBody>
      </p:sp>
      <p:sp>
        <p:nvSpPr>
          <p:cNvPr id="3" name="Rounded Rectangle 2"/>
          <p:cNvSpPr/>
          <p:nvPr/>
        </p:nvSpPr>
        <p:spPr>
          <a:xfrm>
            <a:off x="479943" y="3583886"/>
            <a:ext cx="6071690" cy="3377958"/>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t>The </a:t>
            </a:r>
            <a:r>
              <a:rPr lang="en-US" dirty="0" err="1" smtClean="0"/>
              <a:t>Borey</a:t>
            </a:r>
            <a:r>
              <a:rPr lang="en-US" dirty="0" smtClean="0"/>
              <a:t> </a:t>
            </a:r>
            <a:r>
              <a:rPr lang="en-US" dirty="0" err="1" smtClean="0"/>
              <a:t>Santipheap</a:t>
            </a:r>
            <a:r>
              <a:rPr lang="en-US" dirty="0" smtClean="0"/>
              <a:t> II school </a:t>
            </a:r>
            <a:r>
              <a:rPr lang="en-US" dirty="0"/>
              <a:t>provides free education in Khmer and English to </a:t>
            </a:r>
            <a:r>
              <a:rPr lang="en-US" dirty="0" smtClean="0"/>
              <a:t>201 </a:t>
            </a:r>
            <a:r>
              <a:rPr lang="en-US" dirty="0"/>
              <a:t>underprivileged children with </a:t>
            </a:r>
            <a:r>
              <a:rPr lang="en-US" dirty="0" smtClean="0"/>
              <a:t>5 </a:t>
            </a:r>
            <a:r>
              <a:rPr lang="en-US" dirty="0"/>
              <a:t>full-time teachers (kindergarten to grade </a:t>
            </a:r>
            <a:r>
              <a:rPr lang="en-US" dirty="0" smtClean="0"/>
              <a:t>4)</a:t>
            </a:r>
            <a:r>
              <a:rPr lang="en-US" dirty="0"/>
              <a:t>.</a:t>
            </a:r>
          </a:p>
          <a:p>
            <a:pPr marL="285750" indent="-285750">
              <a:buFont typeface="Arial"/>
              <a:buChar char="•"/>
            </a:pPr>
            <a:r>
              <a:rPr lang="en-US" dirty="0"/>
              <a:t>Students are provided school materials.</a:t>
            </a:r>
          </a:p>
          <a:p>
            <a:pPr marL="285750" indent="-285750">
              <a:buFont typeface="Arial"/>
              <a:buChar char="•"/>
            </a:pPr>
            <a:r>
              <a:rPr lang="en-US" dirty="0" smtClean="0"/>
              <a:t>Since April, the school has two floors and larger classrooms to admit more students.</a:t>
            </a:r>
          </a:p>
          <a:p>
            <a:pPr marL="285750" indent="-285750">
              <a:buFont typeface="Arial"/>
              <a:buChar char="•"/>
            </a:pPr>
            <a:r>
              <a:rPr lang="en-US" dirty="0" smtClean="0"/>
              <a:t>The students are currently receiving only snacks – we hope to receive more funds to start a complete feeding program. </a:t>
            </a:r>
          </a:p>
          <a:p>
            <a:pPr marL="285750" indent="-285750">
              <a:buFont typeface="Arial"/>
              <a:buChar char="•"/>
            </a:pPr>
            <a:r>
              <a:rPr lang="en-US" dirty="0" smtClean="0"/>
              <a:t>The beauty salon is being established with the help of a former PIO trainee, </a:t>
            </a:r>
            <a:r>
              <a:rPr lang="en-US" dirty="0" err="1" smtClean="0"/>
              <a:t>Somaly</a:t>
            </a:r>
            <a:r>
              <a:rPr lang="en-US" dirty="0" smtClean="0"/>
              <a:t> (read her story on page 13) – it is scheduled to be operational in August</a:t>
            </a:r>
          </a:p>
        </p:txBody>
      </p:sp>
      <p:pic>
        <p:nvPicPr>
          <p:cNvPr id="4" name="Picture 3" descr="IMG_2298.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2700873" y="705400"/>
            <a:ext cx="3701020" cy="2775765"/>
          </a:xfrm>
          <a:prstGeom prst="rect">
            <a:avLst/>
          </a:prstGeom>
        </p:spPr>
      </p:pic>
      <p:pic>
        <p:nvPicPr>
          <p:cNvPr id="6" name="Picture 5" descr="IMG_2308.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rot="5400000">
            <a:off x="4218008" y="7426113"/>
            <a:ext cx="2667000" cy="2000250"/>
          </a:xfrm>
          <a:prstGeom prst="rect">
            <a:avLst/>
          </a:prstGeom>
        </p:spPr>
      </p:pic>
      <p:pic>
        <p:nvPicPr>
          <p:cNvPr id="8" name="Picture 7" descr="building completed at BSPII school (see from front).jpg"/>
          <p:cNvPicPr>
            <a:picLocks noChangeAspect="1"/>
          </p:cNvPicPr>
          <p:nvPr/>
        </p:nvPicPr>
        <p:blipFill>
          <a:blip r:embed="rId4" cstate="screen">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479943" y="705400"/>
            <a:ext cx="1858157" cy="2775765"/>
          </a:xfrm>
          <a:prstGeom prst="rect">
            <a:avLst/>
          </a:prstGeom>
        </p:spPr>
      </p:pic>
      <p:pic>
        <p:nvPicPr>
          <p:cNvPr id="9" name="Picture 8" descr="First floor finished.jpg"/>
          <p:cNvPicPr>
            <a:picLocks noChangeAspect="1"/>
          </p:cNvPicPr>
          <p:nvPr/>
        </p:nvPicPr>
        <p:blipFill>
          <a:blip r:embed="rId5" cstate="screen">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30203" y="7092737"/>
            <a:ext cx="3984038" cy="2667001"/>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17234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STUDENTS…</a:t>
            </a:r>
          </a:p>
        </p:txBody>
      </p:sp>
      <p:sp>
        <p:nvSpPr>
          <p:cNvPr id="3" name="TextBox 2"/>
          <p:cNvSpPr txBox="1"/>
          <p:nvPr/>
        </p:nvSpPr>
        <p:spPr>
          <a:xfrm>
            <a:off x="321734" y="829733"/>
            <a:ext cx="6299199" cy="2308324"/>
          </a:xfrm>
          <a:prstGeom prst="rect">
            <a:avLst/>
          </a:prstGeom>
          <a:noFill/>
        </p:spPr>
        <p:txBody>
          <a:bodyPr wrap="square" rtlCol="0">
            <a:spAutoFit/>
          </a:bodyPr>
          <a:lstStyle/>
          <a:p>
            <a:r>
              <a:rPr lang="en-US" dirty="0" smtClean="0">
                <a:solidFill>
                  <a:schemeClr val="accent6">
                    <a:lumMod val="75000"/>
                  </a:schemeClr>
                </a:solidFill>
              </a:rPr>
              <a:t>My name is</a:t>
            </a:r>
            <a:r>
              <a:rPr lang="en-US" b="1" dirty="0" smtClean="0">
                <a:solidFill>
                  <a:schemeClr val="accent6">
                    <a:lumMod val="75000"/>
                  </a:schemeClr>
                </a:solidFill>
              </a:rPr>
              <a:t> </a:t>
            </a:r>
            <a:r>
              <a:rPr lang="en-US" b="1" dirty="0" err="1" smtClean="0">
                <a:solidFill>
                  <a:schemeClr val="accent6">
                    <a:lumMod val="75000"/>
                  </a:schemeClr>
                </a:solidFill>
              </a:rPr>
              <a:t>Vanchan</a:t>
            </a:r>
            <a:r>
              <a:rPr lang="en-US" b="1" dirty="0" smtClean="0">
                <a:solidFill>
                  <a:schemeClr val="accent6">
                    <a:lumMod val="75000"/>
                  </a:schemeClr>
                </a:solidFill>
              </a:rPr>
              <a:t> </a:t>
            </a:r>
            <a:r>
              <a:rPr lang="en-US" b="1" dirty="0" err="1" smtClean="0">
                <a:solidFill>
                  <a:schemeClr val="accent6">
                    <a:lumMod val="75000"/>
                  </a:schemeClr>
                </a:solidFill>
              </a:rPr>
              <a:t>Leakina</a:t>
            </a:r>
            <a:r>
              <a:rPr lang="en-US" b="1" dirty="0" smtClean="0">
                <a:solidFill>
                  <a:schemeClr val="accent6">
                    <a:lumMod val="75000"/>
                  </a:schemeClr>
                </a:solidFill>
              </a:rPr>
              <a:t> </a:t>
            </a:r>
            <a:r>
              <a:rPr lang="en-US" dirty="0" smtClean="0">
                <a:solidFill>
                  <a:schemeClr val="accent6">
                    <a:lumMod val="75000"/>
                  </a:schemeClr>
                </a:solidFill>
              </a:rPr>
              <a:t>and I am 6 years old. In my family, there are 10 members. I live in the </a:t>
            </a:r>
            <a:r>
              <a:rPr lang="en-US" dirty="0" err="1" smtClean="0">
                <a:solidFill>
                  <a:schemeClr val="accent6">
                    <a:lumMod val="75000"/>
                  </a:schemeClr>
                </a:solidFill>
              </a:rPr>
              <a:t>Borey</a:t>
            </a:r>
            <a:r>
              <a:rPr lang="en-US" dirty="0" smtClean="0">
                <a:solidFill>
                  <a:schemeClr val="accent6">
                    <a:lumMod val="75000"/>
                  </a:schemeClr>
                </a:solidFill>
              </a:rPr>
              <a:t> </a:t>
            </a:r>
            <a:r>
              <a:rPr lang="en-US" dirty="0" err="1" smtClean="0">
                <a:solidFill>
                  <a:schemeClr val="accent6">
                    <a:lumMod val="75000"/>
                  </a:schemeClr>
                </a:solidFill>
              </a:rPr>
              <a:t>Santipheap</a:t>
            </a:r>
            <a:r>
              <a:rPr lang="en-US" dirty="0" smtClean="0">
                <a:solidFill>
                  <a:schemeClr val="accent6">
                    <a:lumMod val="75000"/>
                  </a:schemeClr>
                </a:solidFill>
              </a:rPr>
              <a:t> II village with my parents, two sisters and three brothers. My older brothers live and work in Phnom Penh. I am a kindergarten student and this is my second year of school. I like to study English and drawing. I want to be a doctor for children when I grow up to help all the sick children. </a:t>
            </a:r>
            <a:r>
              <a:rPr lang="en-US" b="1" dirty="0" smtClean="0">
                <a:solidFill>
                  <a:schemeClr val="accent6">
                    <a:lumMod val="75000"/>
                  </a:schemeClr>
                </a:solidFill>
              </a:rPr>
              <a:t>I love PIO because at school I can study, play and be happy everyday! </a:t>
            </a:r>
            <a:endParaRPr lang="en-US" b="1" dirty="0">
              <a:solidFill>
                <a:schemeClr val="accent6">
                  <a:lumMod val="75000"/>
                </a:schemeClr>
              </a:solidFill>
            </a:endParaRPr>
          </a:p>
        </p:txBody>
      </p:sp>
      <p:sp>
        <p:nvSpPr>
          <p:cNvPr id="4" name="TextBox 3"/>
          <p:cNvSpPr txBox="1"/>
          <p:nvPr/>
        </p:nvSpPr>
        <p:spPr>
          <a:xfrm>
            <a:off x="321735" y="7907866"/>
            <a:ext cx="6299199" cy="1754327"/>
          </a:xfrm>
          <a:prstGeom prst="rect">
            <a:avLst/>
          </a:prstGeom>
          <a:noFill/>
        </p:spPr>
        <p:txBody>
          <a:bodyPr wrap="square" rtlCol="0">
            <a:spAutoFit/>
          </a:bodyPr>
          <a:lstStyle/>
          <a:p>
            <a:r>
              <a:rPr lang="en-US" dirty="0" smtClean="0">
                <a:solidFill>
                  <a:schemeClr val="accent1">
                    <a:lumMod val="75000"/>
                  </a:schemeClr>
                </a:solidFill>
              </a:rPr>
              <a:t>My name is </a:t>
            </a:r>
            <a:r>
              <a:rPr lang="en-US" b="1" dirty="0" smtClean="0">
                <a:solidFill>
                  <a:schemeClr val="accent1">
                    <a:lumMod val="75000"/>
                  </a:schemeClr>
                </a:solidFill>
              </a:rPr>
              <a:t>Song </a:t>
            </a:r>
            <a:r>
              <a:rPr lang="en-US" b="1" dirty="0" err="1" smtClean="0">
                <a:solidFill>
                  <a:schemeClr val="accent1">
                    <a:lumMod val="75000"/>
                  </a:schemeClr>
                </a:solidFill>
              </a:rPr>
              <a:t>Kamsang</a:t>
            </a:r>
            <a:r>
              <a:rPr lang="en-US" b="1" dirty="0" smtClean="0">
                <a:solidFill>
                  <a:schemeClr val="accent1">
                    <a:lumMod val="75000"/>
                  </a:schemeClr>
                </a:solidFill>
              </a:rPr>
              <a:t> </a:t>
            </a:r>
            <a:r>
              <a:rPr lang="en-US" dirty="0" smtClean="0">
                <a:solidFill>
                  <a:schemeClr val="accent1">
                    <a:lumMod val="75000"/>
                  </a:schemeClr>
                </a:solidFill>
              </a:rPr>
              <a:t>and I am 7 years old. I live with my parents, three sisters and one brother. This is my first year of school. </a:t>
            </a:r>
            <a:r>
              <a:rPr lang="en-US" dirty="0">
                <a:solidFill>
                  <a:schemeClr val="accent1">
                    <a:lumMod val="75000"/>
                  </a:schemeClr>
                </a:solidFill>
              </a:rPr>
              <a:t>I like to read and write in Khmer</a:t>
            </a:r>
            <a:r>
              <a:rPr lang="en-US" dirty="0" smtClean="0">
                <a:solidFill>
                  <a:schemeClr val="accent1">
                    <a:lumMod val="75000"/>
                  </a:schemeClr>
                </a:solidFill>
              </a:rPr>
              <a:t>. </a:t>
            </a:r>
            <a:r>
              <a:rPr lang="en-US" b="1" dirty="0" smtClean="0">
                <a:solidFill>
                  <a:schemeClr val="accent1">
                    <a:lumMod val="75000"/>
                  </a:schemeClr>
                </a:solidFill>
              </a:rPr>
              <a:t>I love PIO because I want to have an education and at school I can play with my friends. </a:t>
            </a:r>
            <a:r>
              <a:rPr lang="en-US" dirty="0" smtClean="0">
                <a:solidFill>
                  <a:schemeClr val="accent1">
                    <a:lumMod val="75000"/>
                  </a:schemeClr>
                </a:solidFill>
              </a:rPr>
              <a:t>My favorite game is football! I want to become a doctor to help all the poor and sick people in Cambodia. </a:t>
            </a:r>
            <a:endParaRPr lang="en-US" dirty="0">
              <a:solidFill>
                <a:schemeClr val="accent1">
                  <a:lumMod val="75000"/>
                </a:schemeClr>
              </a:solidFill>
            </a:endParaRPr>
          </a:p>
        </p:txBody>
      </p:sp>
      <p:pic>
        <p:nvPicPr>
          <p:cNvPr id="6" name="Picture 5" descr="IMG_3036.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rot="5400000">
            <a:off x="-176585" y="3855729"/>
            <a:ext cx="3986559" cy="2989919"/>
          </a:xfrm>
          <a:prstGeom prst="rect">
            <a:avLst/>
          </a:prstGeom>
          <a:ln w="22225">
            <a:solidFill>
              <a:schemeClr val="accent1">
                <a:lumMod val="75000"/>
              </a:schemeClr>
            </a:solidFill>
          </a:ln>
        </p:spPr>
      </p:pic>
      <p:pic>
        <p:nvPicPr>
          <p:cNvPr id="5" name="Picture 4" descr="Picter  1.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615695" y="3377709"/>
            <a:ext cx="3005239" cy="2124611"/>
          </a:xfrm>
          <a:prstGeom prst="rect">
            <a:avLst/>
          </a:prstGeom>
          <a:ln w="22225">
            <a:solidFill>
              <a:srgbClr val="FF6600"/>
            </a:solidFill>
          </a:ln>
        </p:spPr>
      </p:pic>
      <p:pic>
        <p:nvPicPr>
          <p:cNvPr id="7" name="Picture 6" descr="Picter 2 1.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615695" y="5613923"/>
            <a:ext cx="3005239" cy="2124610"/>
          </a:xfrm>
          <a:prstGeom prst="rect">
            <a:avLst/>
          </a:prstGeom>
          <a:ln w="22225">
            <a:solidFill>
              <a:schemeClr val="accent1">
                <a:lumMod val="75000"/>
              </a:schemeClr>
            </a:solidFill>
          </a:ln>
        </p:spPr>
      </p:pic>
      <p:sp>
        <p:nvSpPr>
          <p:cNvPr id="8" name="TextBox 7"/>
          <p:cNvSpPr txBox="1"/>
          <p:nvPr/>
        </p:nvSpPr>
        <p:spPr>
          <a:xfrm>
            <a:off x="914403" y="7372736"/>
            <a:ext cx="1631276" cy="338554"/>
          </a:xfrm>
          <a:prstGeom prst="rect">
            <a:avLst/>
          </a:prstGeom>
          <a:noFill/>
        </p:spPr>
        <p:txBody>
          <a:bodyPr wrap="none" rtlCol="0">
            <a:spAutoFit/>
          </a:bodyPr>
          <a:lstStyle/>
          <a:p>
            <a:r>
              <a:rPr lang="en-US" sz="1600" dirty="0" err="1" smtClean="0"/>
              <a:t>Leakina</a:t>
            </a:r>
            <a:r>
              <a:rPr lang="en-US" sz="1600" dirty="0" smtClean="0"/>
              <a:t> and Song</a:t>
            </a:r>
            <a:endParaRPr lang="en-US" sz="1600"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347174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84776"/>
          </a:xfrm>
          <a:prstGeom prst="rect">
            <a:avLst/>
          </a:prstGeom>
          <a:solidFill>
            <a:srgbClr val="FFFF00"/>
          </a:solidFill>
        </p:spPr>
        <p:txBody>
          <a:bodyPr wrap="square" rtlCol="0">
            <a:spAutoFit/>
          </a:bodyPr>
          <a:lstStyle/>
          <a:p>
            <a:pPr algn="ctr"/>
            <a:r>
              <a:rPr lang="en-US" sz="3200" dirty="0" smtClean="0">
                <a:solidFill>
                  <a:srgbClr val="FF0000"/>
                </a:solidFill>
                <a:latin typeface="Chalkboard"/>
                <a:cs typeface="Chalkboard"/>
              </a:rPr>
              <a:t>THE ORPHANAGE</a:t>
            </a:r>
          </a:p>
        </p:txBody>
      </p:sp>
      <p:sp>
        <p:nvSpPr>
          <p:cNvPr id="4" name="Rounded Rectangle 3"/>
          <p:cNvSpPr/>
          <p:nvPr/>
        </p:nvSpPr>
        <p:spPr>
          <a:xfrm>
            <a:off x="547387" y="3200524"/>
            <a:ext cx="5824370" cy="4076046"/>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t>With an additional </a:t>
            </a:r>
            <a:r>
              <a:rPr lang="en-US" dirty="0" smtClean="0"/>
              <a:t>3 </a:t>
            </a:r>
            <a:r>
              <a:rPr lang="en-US" dirty="0"/>
              <a:t>new orphans, </a:t>
            </a:r>
            <a:r>
              <a:rPr lang="en-US" b="1" dirty="0"/>
              <a:t>t</a:t>
            </a:r>
            <a:r>
              <a:rPr lang="en-US" dirty="0"/>
              <a:t>here are now a total of </a:t>
            </a:r>
            <a:r>
              <a:rPr lang="en-US" dirty="0" smtClean="0"/>
              <a:t>65 children that are being cared for at </a:t>
            </a:r>
            <a:r>
              <a:rPr lang="en-US" dirty="0"/>
              <a:t>the </a:t>
            </a:r>
            <a:r>
              <a:rPr lang="en-US" dirty="0" smtClean="0"/>
              <a:t>orphanage (30 </a:t>
            </a:r>
            <a:r>
              <a:rPr lang="en-US" dirty="0"/>
              <a:t>girls and </a:t>
            </a:r>
            <a:r>
              <a:rPr lang="en-US" dirty="0" smtClean="0"/>
              <a:t>35 </a:t>
            </a:r>
            <a:r>
              <a:rPr lang="en-US" dirty="0"/>
              <a:t>boys). </a:t>
            </a:r>
            <a:endParaRPr lang="en-US" dirty="0" smtClean="0"/>
          </a:p>
          <a:p>
            <a:pPr marL="285750" indent="-285750">
              <a:buFont typeface="Arial"/>
              <a:buChar char="•"/>
            </a:pPr>
            <a:r>
              <a:rPr lang="en-US" dirty="0" smtClean="0"/>
              <a:t>There </a:t>
            </a:r>
            <a:r>
              <a:rPr lang="en-US" dirty="0"/>
              <a:t>are </a:t>
            </a:r>
            <a:r>
              <a:rPr lang="en-US" dirty="0" smtClean="0"/>
              <a:t>2 </a:t>
            </a:r>
            <a:r>
              <a:rPr lang="en-US" dirty="0"/>
              <a:t>new sponsors who are supporting the children </a:t>
            </a:r>
            <a:r>
              <a:rPr lang="en-US" dirty="0" smtClean="0"/>
              <a:t>of </a:t>
            </a:r>
            <a:r>
              <a:rPr lang="en-US" dirty="0"/>
              <a:t>the </a:t>
            </a:r>
            <a:r>
              <a:rPr lang="en-US" dirty="0" smtClean="0"/>
              <a:t>orphanage, </a:t>
            </a:r>
            <a:r>
              <a:rPr lang="en-US" dirty="0"/>
              <a:t>thus there are total of </a:t>
            </a:r>
            <a:r>
              <a:rPr lang="en-US" dirty="0" smtClean="0"/>
              <a:t>39 </a:t>
            </a:r>
            <a:r>
              <a:rPr lang="en-US" dirty="0"/>
              <a:t>children under the sponsorship program. </a:t>
            </a:r>
            <a:endParaRPr lang="en-US" dirty="0" smtClean="0"/>
          </a:p>
          <a:p>
            <a:pPr marL="285750" indent="-285750">
              <a:buFont typeface="Arial"/>
              <a:buChar char="•"/>
            </a:pPr>
            <a:r>
              <a:rPr lang="en-US" dirty="0"/>
              <a:t>PIO is working on applying for a grant to sponsor some of the children to a music school and learn a Khmer Instrument. We believe this will help build self-esteem and promote creativity.</a:t>
            </a:r>
          </a:p>
          <a:p>
            <a:pPr marL="285750" indent="-285750">
              <a:buFont typeface="Arial"/>
              <a:buChar char="•"/>
            </a:pPr>
            <a:r>
              <a:rPr lang="en-US" dirty="0" smtClean="0"/>
              <a:t>There </a:t>
            </a:r>
            <a:r>
              <a:rPr lang="en-US" dirty="0"/>
              <a:t>are also 6 students from </a:t>
            </a:r>
            <a:r>
              <a:rPr lang="en-US" dirty="0" err="1"/>
              <a:t>Pannasastra</a:t>
            </a:r>
            <a:r>
              <a:rPr lang="en-US" dirty="0"/>
              <a:t> University who come to volunteer every Saturday to help the children with homework</a:t>
            </a:r>
            <a:r>
              <a:rPr lang="en-US" dirty="0" smtClean="0"/>
              <a:t>.</a:t>
            </a:r>
            <a:endParaRPr lang="en-US" dirty="0"/>
          </a:p>
        </p:txBody>
      </p:sp>
      <p:pic>
        <p:nvPicPr>
          <p:cNvPr id="5" name="Picture 4" descr="IMG_2052.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93438" y="741601"/>
            <a:ext cx="3110561" cy="2332921"/>
          </a:xfrm>
          <a:prstGeom prst="rect">
            <a:avLst/>
          </a:prstGeom>
        </p:spPr>
      </p:pic>
      <p:pic>
        <p:nvPicPr>
          <p:cNvPr id="7" name="Picture 6" descr="IMG_3012.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220133" y="741602"/>
            <a:ext cx="3115733" cy="2336800"/>
          </a:xfrm>
          <a:prstGeom prst="rect">
            <a:avLst/>
          </a:prstGeom>
        </p:spPr>
      </p:pic>
      <p:pic>
        <p:nvPicPr>
          <p:cNvPr id="14" name="Picture 13" descr="IMG_2994.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6877" y="7488590"/>
            <a:ext cx="3120907" cy="2340680"/>
          </a:xfrm>
          <a:prstGeom prst="rect">
            <a:avLst/>
          </a:prstGeom>
        </p:spPr>
      </p:pic>
      <p:pic>
        <p:nvPicPr>
          <p:cNvPr id="3" name="Picture 2" descr="IMG_3141.JP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589866" y="7488590"/>
            <a:ext cx="3120905" cy="234067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87748300"/>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CHILDREN…</a:t>
            </a:r>
          </a:p>
        </p:txBody>
      </p:sp>
      <p:sp>
        <p:nvSpPr>
          <p:cNvPr id="3" name="TextBox 2"/>
          <p:cNvSpPr txBox="1"/>
          <p:nvPr/>
        </p:nvSpPr>
        <p:spPr>
          <a:xfrm>
            <a:off x="-1" y="567384"/>
            <a:ext cx="6858000" cy="3046988"/>
          </a:xfrm>
          <a:prstGeom prst="rect">
            <a:avLst/>
          </a:prstGeom>
          <a:noFill/>
        </p:spPr>
        <p:txBody>
          <a:bodyPr wrap="square" rtlCol="0">
            <a:spAutoFit/>
          </a:bodyPr>
          <a:lstStyle/>
          <a:p>
            <a:r>
              <a:rPr lang="en-US" sz="1600" dirty="0" smtClean="0">
                <a:solidFill>
                  <a:schemeClr val="accent6">
                    <a:lumMod val="75000"/>
                  </a:schemeClr>
                </a:solidFill>
              </a:rPr>
              <a:t>My name is </a:t>
            </a:r>
            <a:r>
              <a:rPr lang="en-US" sz="1600" b="1" dirty="0" err="1" smtClean="0">
                <a:solidFill>
                  <a:schemeClr val="accent6">
                    <a:lumMod val="75000"/>
                  </a:schemeClr>
                </a:solidFill>
              </a:rPr>
              <a:t>Srey</a:t>
            </a:r>
            <a:r>
              <a:rPr lang="en-US" sz="1600" b="1" dirty="0" smtClean="0">
                <a:solidFill>
                  <a:schemeClr val="accent6">
                    <a:lumMod val="75000"/>
                  </a:schemeClr>
                </a:solidFill>
              </a:rPr>
              <a:t> Mom </a:t>
            </a:r>
            <a:r>
              <a:rPr lang="en-US" sz="1600" dirty="0" smtClean="0">
                <a:solidFill>
                  <a:schemeClr val="accent6">
                    <a:lumMod val="75000"/>
                  </a:schemeClr>
                </a:solidFill>
              </a:rPr>
              <a:t>and I am 13 years old. </a:t>
            </a:r>
            <a:r>
              <a:rPr lang="en-US" sz="1600" b="1" dirty="0" smtClean="0">
                <a:solidFill>
                  <a:schemeClr val="accent6">
                    <a:lumMod val="75000"/>
                  </a:schemeClr>
                </a:solidFill>
              </a:rPr>
              <a:t>I live in the shelter with two of my brothers.</a:t>
            </a:r>
            <a:r>
              <a:rPr lang="en-US" sz="1600" dirty="0" smtClean="0">
                <a:solidFill>
                  <a:schemeClr val="accent6">
                    <a:lumMod val="75000"/>
                  </a:schemeClr>
                </a:solidFill>
              </a:rPr>
              <a:t> I have other four older siblings who work and are married. I was born in the Kampong Cham province. In 2008 I came to PIO’s shelter because my father could not afford food for everyone after my mother passed away. </a:t>
            </a:r>
            <a:r>
              <a:rPr lang="en-US" sz="1600" dirty="0">
                <a:solidFill>
                  <a:schemeClr val="accent6">
                    <a:lumMod val="75000"/>
                  </a:schemeClr>
                </a:solidFill>
              </a:rPr>
              <a:t>I love living here and going to school. Sometimes it’s hard to share the room with other 25 girls, but we are all friends</a:t>
            </a:r>
            <a:r>
              <a:rPr lang="en-US" sz="1600" dirty="0" smtClean="0">
                <a:solidFill>
                  <a:schemeClr val="accent6">
                    <a:lumMod val="75000"/>
                  </a:schemeClr>
                </a:solidFill>
              </a:rPr>
              <a:t>. I also like that I am with my brothers. I am a sixth grade student at the Stung Mean </a:t>
            </a:r>
            <a:r>
              <a:rPr lang="en-US" sz="1600" dirty="0" err="1">
                <a:solidFill>
                  <a:schemeClr val="accent6">
                    <a:lumMod val="75000"/>
                  </a:schemeClr>
                </a:solidFill>
              </a:rPr>
              <a:t>C</a:t>
            </a:r>
            <a:r>
              <a:rPr lang="en-US" sz="1600" dirty="0" err="1" smtClean="0">
                <a:solidFill>
                  <a:schemeClr val="accent6">
                    <a:lumMod val="75000"/>
                  </a:schemeClr>
                </a:solidFill>
              </a:rPr>
              <a:t>hey</a:t>
            </a:r>
            <a:r>
              <a:rPr lang="en-US" sz="1600" dirty="0" smtClean="0">
                <a:solidFill>
                  <a:schemeClr val="accent6">
                    <a:lumMod val="75000"/>
                  </a:schemeClr>
                </a:solidFill>
              </a:rPr>
              <a:t> school. I like to study English so that I can speak with the visitors who come. </a:t>
            </a:r>
            <a:r>
              <a:rPr lang="en-US" sz="1600" dirty="0">
                <a:solidFill>
                  <a:schemeClr val="accent6">
                    <a:lumMod val="75000"/>
                  </a:schemeClr>
                </a:solidFill>
              </a:rPr>
              <a:t>At the shelter, I take traditional dancing classes twice a week. I like the costumes because </a:t>
            </a:r>
            <a:r>
              <a:rPr lang="en-US" sz="1600" dirty="0" smtClean="0">
                <a:solidFill>
                  <a:schemeClr val="accent6">
                    <a:lumMod val="75000"/>
                  </a:schemeClr>
                </a:solidFill>
              </a:rPr>
              <a:t>I </a:t>
            </a:r>
            <a:r>
              <a:rPr lang="en-US" sz="1600" dirty="0">
                <a:solidFill>
                  <a:schemeClr val="accent6">
                    <a:lumMod val="75000"/>
                  </a:schemeClr>
                </a:solidFill>
              </a:rPr>
              <a:t>look </a:t>
            </a:r>
            <a:r>
              <a:rPr lang="en-US" sz="1600" dirty="0" smtClean="0">
                <a:solidFill>
                  <a:schemeClr val="accent6">
                    <a:lumMod val="75000"/>
                  </a:schemeClr>
                </a:solidFill>
              </a:rPr>
              <a:t>pretty with them. When I grow up, I want to be a tour guide in Phnom Penh to show tourists all the beautiful things in Cambodia. </a:t>
            </a:r>
            <a:r>
              <a:rPr lang="en-US" sz="1600" b="1" dirty="0" smtClean="0">
                <a:solidFill>
                  <a:schemeClr val="accent6">
                    <a:lumMod val="75000"/>
                  </a:schemeClr>
                </a:solidFill>
              </a:rPr>
              <a:t>I love PIO because it is offering my brothers and me the opportunity to have a good life!</a:t>
            </a:r>
            <a:endParaRPr lang="en-US" sz="1600" b="1" dirty="0">
              <a:solidFill>
                <a:schemeClr val="accent6">
                  <a:lumMod val="75000"/>
                </a:schemeClr>
              </a:solidFill>
            </a:endParaRPr>
          </a:p>
        </p:txBody>
      </p:sp>
      <p:pic>
        <p:nvPicPr>
          <p:cNvPr id="4" name="Picture 3" descr="IMG_3107.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406398" y="3731500"/>
            <a:ext cx="3268136" cy="2451102"/>
          </a:xfrm>
          <a:prstGeom prst="rect">
            <a:avLst/>
          </a:prstGeom>
          <a:ln w="22225">
            <a:solidFill>
              <a:schemeClr val="accent6">
                <a:lumMod val="75000"/>
              </a:schemeClr>
            </a:solidFill>
          </a:ln>
        </p:spPr>
      </p:pic>
      <p:sp>
        <p:nvSpPr>
          <p:cNvPr id="5" name="TextBox 4"/>
          <p:cNvSpPr txBox="1"/>
          <p:nvPr/>
        </p:nvSpPr>
        <p:spPr>
          <a:xfrm>
            <a:off x="2" y="6366570"/>
            <a:ext cx="6857999" cy="3539430"/>
          </a:xfrm>
          <a:prstGeom prst="rect">
            <a:avLst/>
          </a:prstGeom>
          <a:noFill/>
        </p:spPr>
        <p:txBody>
          <a:bodyPr wrap="square" rtlCol="0">
            <a:spAutoFit/>
          </a:bodyPr>
          <a:lstStyle/>
          <a:p>
            <a:r>
              <a:rPr lang="en-US" sz="1600" dirty="0" smtClean="0">
                <a:solidFill>
                  <a:schemeClr val="accent1">
                    <a:lumMod val="75000"/>
                  </a:schemeClr>
                </a:solidFill>
              </a:rPr>
              <a:t>My name is </a:t>
            </a:r>
            <a:r>
              <a:rPr lang="en-US" sz="1600" b="1" dirty="0" err="1" smtClean="0">
                <a:solidFill>
                  <a:schemeClr val="accent1">
                    <a:lumMod val="75000"/>
                  </a:schemeClr>
                </a:solidFill>
              </a:rPr>
              <a:t>Veasna</a:t>
            </a:r>
            <a:r>
              <a:rPr lang="en-US" sz="1600" dirty="0" smtClean="0">
                <a:solidFill>
                  <a:schemeClr val="accent1">
                    <a:lumMod val="75000"/>
                  </a:schemeClr>
                </a:solidFill>
              </a:rPr>
              <a:t>. I don’t know my exact age because my original birth certificate was lost. When I first arrived at PIO six years ago, they made me new documents saying I was born in 1990. So I guess I should say I am 21 years old. I was born in the Prey </a:t>
            </a:r>
            <a:r>
              <a:rPr lang="en-US" sz="1600" dirty="0" err="1" smtClean="0">
                <a:solidFill>
                  <a:schemeClr val="accent1">
                    <a:lumMod val="75000"/>
                  </a:schemeClr>
                </a:solidFill>
              </a:rPr>
              <a:t>Veng</a:t>
            </a:r>
            <a:r>
              <a:rPr lang="en-US" sz="1600" dirty="0" smtClean="0">
                <a:solidFill>
                  <a:schemeClr val="accent1">
                    <a:lumMod val="75000"/>
                  </a:schemeClr>
                </a:solidFill>
              </a:rPr>
              <a:t> province and I have three sisters and three brothers. When my mother passed away, my father could not take care of us and decided to move to Thailand. My younger sister and me were sent to live with our uncle and aunt in Phnom Penh. We had to </a:t>
            </a:r>
            <a:r>
              <a:rPr lang="en-US" sz="1600" b="1" dirty="0" smtClean="0">
                <a:solidFill>
                  <a:schemeClr val="accent1">
                    <a:lumMod val="75000"/>
                  </a:schemeClr>
                </a:solidFill>
              </a:rPr>
              <a:t>work at the garbage dump </a:t>
            </a:r>
            <a:r>
              <a:rPr lang="en-US" sz="1600" dirty="0" smtClean="0">
                <a:solidFill>
                  <a:schemeClr val="accent1">
                    <a:lumMod val="75000"/>
                  </a:schemeClr>
                </a:solidFill>
              </a:rPr>
              <a:t>with them all day long. </a:t>
            </a:r>
            <a:r>
              <a:rPr lang="en-US" sz="1600" dirty="0">
                <a:solidFill>
                  <a:schemeClr val="accent1">
                    <a:lumMod val="75000"/>
                  </a:schemeClr>
                </a:solidFill>
              </a:rPr>
              <a:t>I</a:t>
            </a:r>
            <a:r>
              <a:rPr lang="en-US" sz="1600" dirty="0" smtClean="0">
                <a:solidFill>
                  <a:schemeClr val="accent1">
                    <a:lumMod val="75000"/>
                  </a:schemeClr>
                </a:solidFill>
              </a:rPr>
              <a:t> wanted to go to school and my aunt heard about PIO school and she brought me to study at PIO. A year later, PIO accepted me to live in the orphanage. I have just successfully ended grade eleven in public school at the </a:t>
            </a:r>
            <a:r>
              <a:rPr lang="en-US" sz="1600" dirty="0" err="1" smtClean="0">
                <a:solidFill>
                  <a:schemeClr val="accent1">
                    <a:lumMod val="75000"/>
                  </a:schemeClr>
                </a:solidFill>
              </a:rPr>
              <a:t>Chea</a:t>
            </a:r>
            <a:r>
              <a:rPr lang="en-US" sz="1600" dirty="0" smtClean="0">
                <a:solidFill>
                  <a:schemeClr val="accent1">
                    <a:lumMod val="75000"/>
                  </a:schemeClr>
                </a:solidFill>
              </a:rPr>
              <a:t> </a:t>
            </a:r>
            <a:r>
              <a:rPr lang="en-US" sz="1600" dirty="0" err="1" smtClean="0">
                <a:solidFill>
                  <a:schemeClr val="accent1">
                    <a:lumMod val="75000"/>
                  </a:schemeClr>
                </a:solidFill>
              </a:rPr>
              <a:t>Simsamaky</a:t>
            </a:r>
            <a:r>
              <a:rPr lang="en-US" sz="1600" dirty="0" smtClean="0">
                <a:solidFill>
                  <a:schemeClr val="accent1">
                    <a:lumMod val="75000"/>
                  </a:schemeClr>
                </a:solidFill>
              </a:rPr>
              <a:t> High School. Now, I am attending the math program at the Stung Mean </a:t>
            </a:r>
            <a:r>
              <a:rPr lang="en-US" sz="1600" dirty="0" err="1">
                <a:solidFill>
                  <a:schemeClr val="accent1">
                    <a:lumMod val="75000"/>
                  </a:schemeClr>
                </a:solidFill>
              </a:rPr>
              <a:t>C</a:t>
            </a:r>
            <a:r>
              <a:rPr lang="en-US" sz="1600" dirty="0" err="1" smtClean="0">
                <a:solidFill>
                  <a:schemeClr val="accent1">
                    <a:lumMod val="75000"/>
                  </a:schemeClr>
                </a:solidFill>
              </a:rPr>
              <a:t>hey</a:t>
            </a:r>
            <a:r>
              <a:rPr lang="en-US" sz="1600" dirty="0" smtClean="0">
                <a:solidFill>
                  <a:schemeClr val="accent1">
                    <a:lumMod val="75000"/>
                  </a:schemeClr>
                </a:solidFill>
              </a:rPr>
              <a:t> school. </a:t>
            </a:r>
            <a:r>
              <a:rPr lang="en-US" sz="1600" b="1" dirty="0" smtClean="0">
                <a:solidFill>
                  <a:schemeClr val="accent1">
                    <a:lumMod val="75000"/>
                  </a:schemeClr>
                </a:solidFill>
              </a:rPr>
              <a:t>I like living here because I have many friends and I can improve my self everyday! At PIO, I have learned that living with hope is very important, so you should always smile to your tomorrow! </a:t>
            </a:r>
            <a:endParaRPr lang="en-US" sz="1600" b="1" dirty="0">
              <a:solidFill>
                <a:schemeClr val="accent1">
                  <a:lumMod val="75000"/>
                </a:schemeClr>
              </a:solidFill>
            </a:endParaRPr>
          </a:p>
        </p:txBody>
      </p:sp>
      <p:pic>
        <p:nvPicPr>
          <p:cNvPr id="6" name="Picture 5" descr="IMG_3220.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rot="5400000">
            <a:off x="3905853" y="3854688"/>
            <a:ext cx="2870722" cy="2153042"/>
          </a:xfrm>
          <a:prstGeom prst="rect">
            <a:avLst/>
          </a:prstGeom>
          <a:ln w="22225">
            <a:solidFill>
              <a:schemeClr val="accent1">
                <a:lumMod val="75000"/>
              </a:schemeClr>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129455236"/>
      </p:ext>
    </p:extLst>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VOCATIONAL TRAINING PROGRAM</a:t>
            </a:r>
          </a:p>
        </p:txBody>
      </p:sp>
      <p:sp>
        <p:nvSpPr>
          <p:cNvPr id="4" name="Rounded Rectangle 3"/>
          <p:cNvSpPr/>
          <p:nvPr/>
        </p:nvSpPr>
        <p:spPr>
          <a:xfrm>
            <a:off x="0" y="3115737"/>
            <a:ext cx="6857999" cy="4165597"/>
          </a:xfrm>
          <a:prstGeom prst="round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t>The hair dressing training program began in 2007 and the dress making program started in 2008. Both vocational programs provide disadvantaged women the ability to empower themselves with valuable trade skills in which they can use to earn an income. </a:t>
            </a:r>
          </a:p>
          <a:p>
            <a:pPr marL="285750" indent="-285750">
              <a:buFont typeface="Arial"/>
              <a:buChar char="•"/>
            </a:pPr>
            <a:r>
              <a:rPr lang="en-US" dirty="0"/>
              <a:t>Each program runs 10 months long and graduates from the program find employment throughout Phnom Penh city, or many go out to open their own shop with the support of PIO and Just World International. </a:t>
            </a:r>
          </a:p>
          <a:p>
            <a:pPr marL="285750" indent="-285750">
              <a:buFont typeface="Arial"/>
              <a:buChar char="•"/>
            </a:pPr>
            <a:r>
              <a:rPr lang="en-US" dirty="0" smtClean="0"/>
              <a:t>As </a:t>
            </a:r>
            <a:r>
              <a:rPr lang="en-US" dirty="0"/>
              <a:t>of now, there have been 28 graduates from the dress making program and 39 graduates from the beauty salon program.</a:t>
            </a:r>
          </a:p>
          <a:p>
            <a:pPr marL="285750" indent="-285750">
              <a:buFont typeface="Arial"/>
              <a:buChar char="•"/>
            </a:pPr>
            <a:r>
              <a:rPr lang="en-US" dirty="0" smtClean="0"/>
              <a:t>Due </a:t>
            </a:r>
            <a:r>
              <a:rPr lang="en-US" dirty="0"/>
              <a:t>to </a:t>
            </a:r>
            <a:r>
              <a:rPr lang="en-US" dirty="0" smtClean="0"/>
              <a:t>the </a:t>
            </a:r>
            <a:r>
              <a:rPr lang="en-US" dirty="0" err="1" smtClean="0"/>
              <a:t>centre’s</a:t>
            </a:r>
            <a:r>
              <a:rPr lang="en-US" dirty="0" smtClean="0"/>
              <a:t> </a:t>
            </a:r>
            <a:r>
              <a:rPr lang="en-US" dirty="0"/>
              <a:t>renovations, the vocational training program is under temporary hold until the new Centre </a:t>
            </a:r>
            <a:r>
              <a:rPr lang="en-US" dirty="0" smtClean="0"/>
              <a:t>in the </a:t>
            </a:r>
            <a:r>
              <a:rPr lang="en-US" dirty="0"/>
              <a:t>Stung Mean </a:t>
            </a:r>
            <a:r>
              <a:rPr lang="en-US" dirty="0" err="1"/>
              <a:t>Chey</a:t>
            </a:r>
            <a:r>
              <a:rPr lang="en-US" dirty="0"/>
              <a:t> </a:t>
            </a:r>
            <a:r>
              <a:rPr lang="en-US" dirty="0" smtClean="0"/>
              <a:t>building is </a:t>
            </a:r>
            <a:r>
              <a:rPr lang="en-US" dirty="0"/>
              <a:t>ready for operation</a:t>
            </a:r>
            <a:r>
              <a:rPr lang="en-US" dirty="0" smtClean="0"/>
              <a:t>.</a:t>
            </a:r>
            <a:endParaRPr lang="en-US" dirty="0"/>
          </a:p>
        </p:txBody>
      </p:sp>
      <p:pic>
        <p:nvPicPr>
          <p:cNvPr id="2" name="Picture 1" descr="DSC01508.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254000" y="677334"/>
            <a:ext cx="3098800" cy="2324100"/>
          </a:xfrm>
          <a:prstGeom prst="rect">
            <a:avLst/>
          </a:prstGeom>
        </p:spPr>
      </p:pic>
      <p:pic>
        <p:nvPicPr>
          <p:cNvPr id="5" name="Picture 4" descr="DSC07015.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522133" y="677334"/>
            <a:ext cx="3098800" cy="2324100"/>
          </a:xfrm>
          <a:prstGeom prst="rect">
            <a:avLst/>
          </a:prstGeom>
        </p:spPr>
      </p:pic>
      <p:pic>
        <p:nvPicPr>
          <p:cNvPr id="6" name="Picture 5" descr="IMG_1359.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510843" y="7467600"/>
            <a:ext cx="3110090" cy="2332567"/>
          </a:xfrm>
          <a:prstGeom prst="rect">
            <a:avLst/>
          </a:prstGeom>
        </p:spPr>
      </p:pic>
      <p:pic>
        <p:nvPicPr>
          <p:cNvPr id="7" name="Picture 6" descr="IMG_1385.JP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254000" y="7467600"/>
            <a:ext cx="3098800" cy="23241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908109922"/>
      </p:ext>
    </p:extLst>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2" y="503968"/>
            <a:ext cx="6857999" cy="4801314"/>
          </a:xfrm>
          <a:prstGeom prst="rect">
            <a:avLst/>
          </a:prstGeom>
          <a:noFill/>
        </p:spPr>
        <p:txBody>
          <a:bodyPr wrap="square" rtlCol="0">
            <a:spAutoFit/>
          </a:bodyPr>
          <a:lstStyle/>
          <a:p>
            <a:r>
              <a:rPr lang="en-US" sz="1700" dirty="0" smtClean="0">
                <a:solidFill>
                  <a:schemeClr val="accent6">
                    <a:lumMod val="75000"/>
                  </a:schemeClr>
                </a:solidFill>
              </a:rPr>
              <a:t>My name is </a:t>
            </a:r>
            <a:r>
              <a:rPr lang="en-US" sz="1700" b="1" dirty="0" err="1" smtClean="0">
                <a:solidFill>
                  <a:schemeClr val="accent6">
                    <a:lumMod val="75000"/>
                  </a:schemeClr>
                </a:solidFill>
              </a:rPr>
              <a:t>Somaly</a:t>
            </a:r>
            <a:r>
              <a:rPr lang="en-US" sz="1700" dirty="0" smtClean="0">
                <a:solidFill>
                  <a:schemeClr val="accent6">
                    <a:lumMod val="75000"/>
                  </a:schemeClr>
                </a:solidFill>
              </a:rPr>
              <a:t> and I am 19 years old. </a:t>
            </a:r>
          </a:p>
          <a:p>
            <a:r>
              <a:rPr lang="en-US" sz="1700" b="1" dirty="0" smtClean="0">
                <a:solidFill>
                  <a:schemeClr val="accent6">
                    <a:lumMod val="75000"/>
                  </a:schemeClr>
                </a:solidFill>
              </a:rPr>
              <a:t>I live at PIO’s shelter </a:t>
            </a:r>
            <a:r>
              <a:rPr lang="en-US" sz="1700" dirty="0" smtClean="0">
                <a:solidFill>
                  <a:schemeClr val="accent6">
                    <a:lumMod val="75000"/>
                  </a:schemeClr>
                </a:solidFill>
              </a:rPr>
              <a:t>with my three </a:t>
            </a:r>
          </a:p>
          <a:p>
            <a:r>
              <a:rPr lang="en-US" sz="1700" dirty="0" smtClean="0">
                <a:solidFill>
                  <a:schemeClr val="accent6">
                    <a:lumMod val="75000"/>
                  </a:schemeClr>
                </a:solidFill>
              </a:rPr>
              <a:t>sisters and one brother. We got here in </a:t>
            </a:r>
          </a:p>
          <a:p>
            <a:r>
              <a:rPr lang="en-US" sz="1700" dirty="0" smtClean="0">
                <a:solidFill>
                  <a:schemeClr val="accent6">
                    <a:lumMod val="75000"/>
                  </a:schemeClr>
                </a:solidFill>
              </a:rPr>
              <a:t>2006 to study because our father could </a:t>
            </a:r>
          </a:p>
          <a:p>
            <a:r>
              <a:rPr lang="en-US" sz="1700" dirty="0">
                <a:solidFill>
                  <a:schemeClr val="accent6">
                    <a:lumMod val="75000"/>
                  </a:schemeClr>
                </a:solidFill>
              </a:rPr>
              <a:t>n</a:t>
            </a:r>
            <a:r>
              <a:rPr lang="en-US" sz="1700" dirty="0" smtClean="0">
                <a:solidFill>
                  <a:schemeClr val="accent6">
                    <a:lumMod val="75000"/>
                  </a:schemeClr>
                </a:solidFill>
              </a:rPr>
              <a:t>ot support us and in early 2008 my </a:t>
            </a:r>
          </a:p>
          <a:p>
            <a:r>
              <a:rPr lang="en-US" sz="1700" dirty="0" smtClean="0">
                <a:solidFill>
                  <a:schemeClr val="accent6">
                    <a:lumMod val="75000"/>
                  </a:schemeClr>
                </a:solidFill>
              </a:rPr>
              <a:t>siblings and me were accepted to stay in </a:t>
            </a:r>
          </a:p>
          <a:p>
            <a:r>
              <a:rPr lang="en-US" sz="1700" dirty="0" smtClean="0">
                <a:solidFill>
                  <a:schemeClr val="accent6">
                    <a:lumMod val="75000"/>
                  </a:schemeClr>
                </a:solidFill>
              </a:rPr>
              <a:t>the orphanage. First, I went to school at </a:t>
            </a:r>
          </a:p>
          <a:p>
            <a:r>
              <a:rPr lang="en-US" sz="1700" dirty="0" smtClean="0">
                <a:solidFill>
                  <a:schemeClr val="accent6">
                    <a:lumMod val="75000"/>
                  </a:schemeClr>
                </a:solidFill>
              </a:rPr>
              <a:t>Stung Mean </a:t>
            </a:r>
            <a:r>
              <a:rPr lang="en-US" sz="1700" dirty="0" err="1">
                <a:solidFill>
                  <a:schemeClr val="accent6">
                    <a:lumMod val="75000"/>
                  </a:schemeClr>
                </a:solidFill>
              </a:rPr>
              <a:t>C</a:t>
            </a:r>
            <a:r>
              <a:rPr lang="en-US" sz="1700" dirty="0" err="1" smtClean="0">
                <a:solidFill>
                  <a:schemeClr val="accent6">
                    <a:lumMod val="75000"/>
                  </a:schemeClr>
                </a:solidFill>
              </a:rPr>
              <a:t>hey</a:t>
            </a:r>
            <a:r>
              <a:rPr lang="en-US" sz="1700" dirty="0" smtClean="0">
                <a:solidFill>
                  <a:schemeClr val="accent6">
                    <a:lumMod val="75000"/>
                  </a:schemeClr>
                </a:solidFill>
              </a:rPr>
              <a:t> and then I started the</a:t>
            </a:r>
          </a:p>
          <a:p>
            <a:r>
              <a:rPr lang="en-US" sz="1700" dirty="0" smtClean="0">
                <a:solidFill>
                  <a:schemeClr val="accent6">
                    <a:lumMod val="75000"/>
                  </a:schemeClr>
                </a:solidFill>
              </a:rPr>
              <a:t>vocational training program to work in a </a:t>
            </a:r>
          </a:p>
          <a:p>
            <a:r>
              <a:rPr lang="en-US" sz="1700" dirty="0" smtClean="0">
                <a:solidFill>
                  <a:schemeClr val="accent6">
                    <a:lumMod val="75000"/>
                  </a:schemeClr>
                </a:solidFill>
              </a:rPr>
              <a:t>beauty saloon. One month ago, I was </a:t>
            </a:r>
          </a:p>
          <a:p>
            <a:r>
              <a:rPr lang="en-US" sz="1700" dirty="0" smtClean="0">
                <a:solidFill>
                  <a:schemeClr val="accent6">
                    <a:lumMod val="75000"/>
                  </a:schemeClr>
                </a:solidFill>
              </a:rPr>
              <a:t>selected to start up the beauty saloon next to the </a:t>
            </a:r>
            <a:r>
              <a:rPr lang="en-US" sz="1700" dirty="0" err="1" smtClean="0">
                <a:solidFill>
                  <a:schemeClr val="accent6">
                    <a:lumMod val="75000"/>
                  </a:schemeClr>
                </a:solidFill>
              </a:rPr>
              <a:t>Borey</a:t>
            </a:r>
            <a:r>
              <a:rPr lang="en-US" sz="1700" dirty="0" smtClean="0">
                <a:solidFill>
                  <a:schemeClr val="accent6">
                    <a:lumMod val="75000"/>
                  </a:schemeClr>
                </a:solidFill>
              </a:rPr>
              <a:t> </a:t>
            </a:r>
            <a:r>
              <a:rPr lang="en-US" sz="1700" dirty="0" err="1" smtClean="0">
                <a:solidFill>
                  <a:schemeClr val="accent6">
                    <a:lumMod val="75000"/>
                  </a:schemeClr>
                </a:solidFill>
              </a:rPr>
              <a:t>Santipheap</a:t>
            </a:r>
            <a:r>
              <a:rPr lang="en-US" sz="1700" dirty="0" smtClean="0">
                <a:solidFill>
                  <a:schemeClr val="accent6">
                    <a:lumMod val="75000"/>
                  </a:schemeClr>
                </a:solidFill>
              </a:rPr>
              <a:t> II school. I am very happy about this responsibility and I am doing my best! </a:t>
            </a:r>
            <a:r>
              <a:rPr lang="en-US" sz="1700" b="1" dirty="0" smtClean="0">
                <a:solidFill>
                  <a:schemeClr val="accent6">
                    <a:lumMod val="75000"/>
                  </a:schemeClr>
                </a:solidFill>
              </a:rPr>
              <a:t>My passion is art. </a:t>
            </a:r>
            <a:r>
              <a:rPr lang="en-US" sz="1700" dirty="0" smtClean="0">
                <a:solidFill>
                  <a:schemeClr val="accent6">
                    <a:lumMod val="75000"/>
                  </a:schemeClr>
                </a:solidFill>
              </a:rPr>
              <a:t>I love to paint and thanks to PIO I was able to take classes to learn more and improve. I am currently taking some classes with a local artist and I am very thankful for this. I want to become an art teacher and work with PIO forever! My brothers and </a:t>
            </a:r>
            <a:r>
              <a:rPr lang="en-US" sz="1700" dirty="0">
                <a:solidFill>
                  <a:schemeClr val="accent6">
                    <a:lumMod val="75000"/>
                  </a:schemeClr>
                </a:solidFill>
              </a:rPr>
              <a:t>I</a:t>
            </a:r>
            <a:r>
              <a:rPr lang="en-US" sz="1700" dirty="0" smtClean="0">
                <a:solidFill>
                  <a:schemeClr val="accent6">
                    <a:lumMod val="75000"/>
                  </a:schemeClr>
                </a:solidFill>
              </a:rPr>
              <a:t> are very lucky to receive PIO’s help. </a:t>
            </a:r>
            <a:r>
              <a:rPr lang="en-US" sz="1700" b="1" dirty="0" smtClean="0">
                <a:solidFill>
                  <a:schemeClr val="accent6">
                    <a:lumMod val="75000"/>
                  </a:schemeClr>
                </a:solidFill>
              </a:rPr>
              <a:t>We have the possibility of building a future for ourselves with a smile. </a:t>
            </a:r>
            <a:endParaRPr lang="en-US" sz="1700" b="1" dirty="0">
              <a:solidFill>
                <a:schemeClr val="accent6">
                  <a:lumMod val="75000"/>
                </a:schemeClr>
              </a:solidFill>
            </a:endParaRPr>
          </a:p>
        </p:txBody>
      </p:sp>
      <p:pic>
        <p:nvPicPr>
          <p:cNvPr id="4" name="Picture 3" descr="IMG_3043.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773468" y="808763"/>
            <a:ext cx="3067596" cy="2300697"/>
          </a:xfrm>
          <a:prstGeom prst="rect">
            <a:avLst/>
          </a:prstGeom>
          <a:ln w="22225">
            <a:solidFill>
              <a:schemeClr val="accent6">
                <a:lumMod val="75000"/>
              </a:schemeClr>
            </a:solidFill>
          </a:ln>
        </p:spPr>
      </p:pic>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YOUNG ADULTS…</a:t>
            </a:r>
          </a:p>
        </p:txBody>
      </p:sp>
      <p:sp>
        <p:nvSpPr>
          <p:cNvPr id="5" name="TextBox 4"/>
          <p:cNvSpPr txBox="1"/>
          <p:nvPr/>
        </p:nvSpPr>
        <p:spPr>
          <a:xfrm>
            <a:off x="0" y="5375952"/>
            <a:ext cx="6858001" cy="4816703"/>
          </a:xfrm>
          <a:prstGeom prst="rect">
            <a:avLst/>
          </a:prstGeom>
          <a:noFill/>
        </p:spPr>
        <p:txBody>
          <a:bodyPr wrap="square" rtlCol="0">
            <a:spAutoFit/>
          </a:bodyPr>
          <a:lstStyle/>
          <a:p>
            <a:r>
              <a:rPr lang="en-US" sz="1700" dirty="0">
                <a:solidFill>
                  <a:srgbClr val="604A7B"/>
                </a:solidFill>
              </a:rPr>
              <a:t>Hello my name is </a:t>
            </a:r>
            <a:r>
              <a:rPr lang="en-US" sz="1700" b="1" dirty="0">
                <a:solidFill>
                  <a:srgbClr val="604A7B"/>
                </a:solidFill>
              </a:rPr>
              <a:t>Seth </a:t>
            </a:r>
            <a:r>
              <a:rPr lang="en-US" sz="1700" b="1" dirty="0" err="1">
                <a:solidFill>
                  <a:srgbClr val="604A7B"/>
                </a:solidFill>
              </a:rPr>
              <a:t>Marady</a:t>
            </a:r>
            <a:r>
              <a:rPr lang="en-US" sz="1700" dirty="0">
                <a:solidFill>
                  <a:srgbClr val="604A7B"/>
                </a:solidFill>
              </a:rPr>
              <a:t>, I am from </a:t>
            </a:r>
            <a:r>
              <a:rPr lang="en-US" sz="1700" dirty="0" err="1">
                <a:solidFill>
                  <a:srgbClr val="604A7B"/>
                </a:solidFill>
              </a:rPr>
              <a:t>Pursat</a:t>
            </a:r>
            <a:r>
              <a:rPr lang="en-US" sz="1700" dirty="0">
                <a:solidFill>
                  <a:srgbClr val="604A7B"/>
                </a:solidFill>
              </a:rPr>
              <a:t> </a:t>
            </a:r>
            <a:endParaRPr lang="en-US" sz="1700" dirty="0" smtClean="0">
              <a:solidFill>
                <a:srgbClr val="604A7B"/>
              </a:solidFill>
            </a:endParaRPr>
          </a:p>
          <a:p>
            <a:r>
              <a:rPr lang="en-US" sz="1700" dirty="0" smtClean="0">
                <a:solidFill>
                  <a:srgbClr val="604A7B"/>
                </a:solidFill>
              </a:rPr>
              <a:t>Province </a:t>
            </a:r>
            <a:r>
              <a:rPr lang="en-US" sz="1700" dirty="0">
                <a:solidFill>
                  <a:srgbClr val="604A7B"/>
                </a:solidFill>
              </a:rPr>
              <a:t>but I have been living in Phnom Penh </a:t>
            </a:r>
            <a:r>
              <a:rPr lang="en-US" sz="1700" dirty="0" smtClean="0">
                <a:solidFill>
                  <a:srgbClr val="604A7B"/>
                </a:solidFill>
              </a:rPr>
              <a:t>city</a:t>
            </a:r>
          </a:p>
          <a:p>
            <a:r>
              <a:rPr lang="en-US" sz="1700" dirty="0" smtClean="0">
                <a:solidFill>
                  <a:srgbClr val="604A7B"/>
                </a:solidFill>
              </a:rPr>
              <a:t>for </a:t>
            </a:r>
            <a:r>
              <a:rPr lang="en-US" sz="1700" dirty="0">
                <a:solidFill>
                  <a:srgbClr val="604A7B"/>
                </a:solidFill>
              </a:rPr>
              <a:t>5 years. I have two children, one five </a:t>
            </a:r>
            <a:r>
              <a:rPr lang="en-US" sz="1700" dirty="0" smtClean="0">
                <a:solidFill>
                  <a:srgbClr val="604A7B"/>
                </a:solidFill>
              </a:rPr>
              <a:t>year </a:t>
            </a:r>
            <a:r>
              <a:rPr lang="en-US" sz="1700" dirty="0">
                <a:solidFill>
                  <a:srgbClr val="604A7B"/>
                </a:solidFill>
              </a:rPr>
              <a:t>old </a:t>
            </a:r>
            <a:endParaRPr lang="en-US" sz="1700" dirty="0" smtClean="0">
              <a:solidFill>
                <a:srgbClr val="604A7B"/>
              </a:solidFill>
            </a:endParaRPr>
          </a:p>
          <a:p>
            <a:r>
              <a:rPr lang="en-US" sz="1700" dirty="0" smtClean="0">
                <a:solidFill>
                  <a:srgbClr val="604A7B"/>
                </a:solidFill>
              </a:rPr>
              <a:t>boy </a:t>
            </a:r>
            <a:r>
              <a:rPr lang="en-US" sz="1700" dirty="0">
                <a:solidFill>
                  <a:srgbClr val="604A7B"/>
                </a:solidFill>
              </a:rPr>
              <a:t>and one three year old </a:t>
            </a:r>
            <a:r>
              <a:rPr lang="en-US" sz="1700" dirty="0" smtClean="0">
                <a:solidFill>
                  <a:srgbClr val="604A7B"/>
                </a:solidFill>
              </a:rPr>
              <a:t>girl. As </a:t>
            </a:r>
            <a:r>
              <a:rPr lang="en-US" sz="1700" dirty="0">
                <a:solidFill>
                  <a:srgbClr val="604A7B"/>
                </a:solidFill>
              </a:rPr>
              <a:t>young as I can </a:t>
            </a:r>
            <a:endParaRPr lang="en-US" sz="1700" dirty="0" smtClean="0">
              <a:solidFill>
                <a:srgbClr val="604A7B"/>
              </a:solidFill>
            </a:endParaRPr>
          </a:p>
          <a:p>
            <a:r>
              <a:rPr lang="en-US" sz="1700" dirty="0" smtClean="0">
                <a:solidFill>
                  <a:srgbClr val="604A7B"/>
                </a:solidFill>
              </a:rPr>
              <a:t>remember</a:t>
            </a:r>
            <a:r>
              <a:rPr lang="en-US" sz="1700" dirty="0">
                <a:solidFill>
                  <a:srgbClr val="604A7B"/>
                </a:solidFill>
              </a:rPr>
              <a:t>, I have always wanted to learn how to </a:t>
            </a:r>
            <a:endParaRPr lang="en-US" sz="1700" dirty="0" smtClean="0">
              <a:solidFill>
                <a:srgbClr val="604A7B"/>
              </a:solidFill>
            </a:endParaRPr>
          </a:p>
          <a:p>
            <a:r>
              <a:rPr lang="en-US" sz="1700" dirty="0" smtClean="0">
                <a:solidFill>
                  <a:srgbClr val="604A7B"/>
                </a:solidFill>
              </a:rPr>
              <a:t>dress </a:t>
            </a:r>
            <a:r>
              <a:rPr lang="en-US" sz="1700" dirty="0">
                <a:solidFill>
                  <a:srgbClr val="604A7B"/>
                </a:solidFill>
              </a:rPr>
              <a:t>make and create my own clothing designs. </a:t>
            </a:r>
            <a:endParaRPr lang="en-US" sz="1700" dirty="0" smtClean="0">
              <a:solidFill>
                <a:srgbClr val="604A7B"/>
              </a:solidFill>
            </a:endParaRPr>
          </a:p>
          <a:p>
            <a:r>
              <a:rPr lang="en-US" sz="1700" dirty="0" smtClean="0">
                <a:solidFill>
                  <a:srgbClr val="604A7B"/>
                </a:solidFill>
              </a:rPr>
              <a:t>However </a:t>
            </a:r>
            <a:r>
              <a:rPr lang="en-US" sz="1700" dirty="0">
                <a:solidFill>
                  <a:srgbClr val="604A7B"/>
                </a:solidFill>
              </a:rPr>
              <a:t>in the poor village I lived in, there were no </a:t>
            </a:r>
            <a:endParaRPr lang="en-US" sz="1700" dirty="0" smtClean="0">
              <a:solidFill>
                <a:srgbClr val="604A7B"/>
              </a:solidFill>
            </a:endParaRPr>
          </a:p>
          <a:p>
            <a:r>
              <a:rPr lang="en-US" sz="1700" dirty="0" smtClean="0">
                <a:solidFill>
                  <a:srgbClr val="604A7B"/>
                </a:solidFill>
              </a:rPr>
              <a:t>teachers </a:t>
            </a:r>
            <a:r>
              <a:rPr lang="en-US" sz="1700" dirty="0">
                <a:solidFill>
                  <a:srgbClr val="604A7B"/>
                </a:solidFill>
              </a:rPr>
              <a:t>and it wasn’t until I moved to Phnom Penh </a:t>
            </a:r>
            <a:endParaRPr lang="en-US" sz="1700" dirty="0" smtClean="0">
              <a:solidFill>
                <a:srgbClr val="604A7B"/>
              </a:solidFill>
            </a:endParaRPr>
          </a:p>
          <a:p>
            <a:r>
              <a:rPr lang="en-US" sz="1700" dirty="0" smtClean="0">
                <a:solidFill>
                  <a:srgbClr val="604A7B"/>
                </a:solidFill>
              </a:rPr>
              <a:t>that </a:t>
            </a:r>
            <a:r>
              <a:rPr lang="en-US" sz="1700" dirty="0">
                <a:solidFill>
                  <a:srgbClr val="604A7B"/>
                </a:solidFill>
              </a:rPr>
              <a:t>I could finally get the chance to learn. </a:t>
            </a:r>
            <a:r>
              <a:rPr lang="en-US" sz="1700" dirty="0" smtClean="0">
                <a:solidFill>
                  <a:srgbClr val="604A7B"/>
                </a:solidFill>
              </a:rPr>
              <a:t>Through </a:t>
            </a:r>
          </a:p>
          <a:p>
            <a:r>
              <a:rPr lang="en-US" sz="1700" dirty="0" smtClean="0">
                <a:solidFill>
                  <a:srgbClr val="604A7B"/>
                </a:solidFill>
              </a:rPr>
              <a:t>a </a:t>
            </a:r>
            <a:r>
              <a:rPr lang="en-US" sz="1700" dirty="0">
                <a:solidFill>
                  <a:srgbClr val="604A7B"/>
                </a:solidFill>
              </a:rPr>
              <a:t>friend, I was told about the free opportunity to </a:t>
            </a:r>
            <a:endParaRPr lang="en-US" sz="1700" dirty="0" smtClean="0">
              <a:solidFill>
                <a:srgbClr val="604A7B"/>
              </a:solidFill>
            </a:endParaRPr>
          </a:p>
          <a:p>
            <a:r>
              <a:rPr lang="en-US" sz="1700" dirty="0" smtClean="0">
                <a:solidFill>
                  <a:srgbClr val="604A7B"/>
                </a:solidFill>
              </a:rPr>
              <a:t>learn </a:t>
            </a:r>
            <a:r>
              <a:rPr lang="en-US" sz="1700" dirty="0">
                <a:solidFill>
                  <a:srgbClr val="604A7B"/>
                </a:solidFill>
              </a:rPr>
              <a:t>dress making for the underprivileged and I quickly signed up in June 2011</a:t>
            </a:r>
            <a:r>
              <a:rPr lang="en-US" sz="1700" b="1" dirty="0">
                <a:solidFill>
                  <a:srgbClr val="604A7B"/>
                </a:solidFill>
              </a:rPr>
              <a:t>. I graduated from the course</a:t>
            </a:r>
            <a:r>
              <a:rPr lang="en-US" sz="1700" dirty="0">
                <a:solidFill>
                  <a:srgbClr val="604A7B"/>
                </a:solidFill>
              </a:rPr>
              <a:t> 6 months later and </a:t>
            </a:r>
            <a:r>
              <a:rPr lang="en-US" sz="1700" b="1" dirty="0">
                <a:solidFill>
                  <a:srgbClr val="604A7B"/>
                </a:solidFill>
              </a:rPr>
              <a:t>I am now employed </a:t>
            </a:r>
            <a:r>
              <a:rPr lang="en-US" sz="1700" dirty="0">
                <a:solidFill>
                  <a:srgbClr val="604A7B"/>
                </a:solidFill>
              </a:rPr>
              <a:t>at a clothing store and also at a sewing </a:t>
            </a:r>
            <a:r>
              <a:rPr lang="en-US" sz="1700" dirty="0" smtClean="0">
                <a:solidFill>
                  <a:srgbClr val="604A7B"/>
                </a:solidFill>
              </a:rPr>
              <a:t>shop</a:t>
            </a:r>
            <a:r>
              <a:rPr lang="en-US" sz="1700" b="1" dirty="0" smtClean="0">
                <a:solidFill>
                  <a:srgbClr val="604A7B"/>
                </a:solidFill>
              </a:rPr>
              <a:t>. I </a:t>
            </a:r>
            <a:r>
              <a:rPr lang="en-US" sz="1700" b="1" dirty="0">
                <a:solidFill>
                  <a:srgbClr val="604A7B"/>
                </a:solidFill>
              </a:rPr>
              <a:t>am very thankful to PIO and </a:t>
            </a:r>
            <a:r>
              <a:rPr lang="en-US" sz="1700" b="1" dirty="0" err="1" smtClean="0">
                <a:solidFill>
                  <a:srgbClr val="604A7B"/>
                </a:solidFill>
              </a:rPr>
              <a:t>JustWorld</a:t>
            </a:r>
            <a:r>
              <a:rPr lang="en-US" sz="1700" b="1" dirty="0" smtClean="0">
                <a:solidFill>
                  <a:srgbClr val="604A7B"/>
                </a:solidFill>
              </a:rPr>
              <a:t> </a:t>
            </a:r>
            <a:r>
              <a:rPr lang="en-US" sz="1700" b="1" dirty="0">
                <a:solidFill>
                  <a:srgbClr val="604A7B"/>
                </a:solidFill>
              </a:rPr>
              <a:t>International for supporting my education and allowing me to pursue my dream as a dressmaker. </a:t>
            </a:r>
            <a:r>
              <a:rPr lang="en-US" sz="1700" dirty="0">
                <a:solidFill>
                  <a:srgbClr val="604A7B"/>
                </a:solidFill>
              </a:rPr>
              <a:t>I hope to further improve </a:t>
            </a:r>
            <a:r>
              <a:rPr lang="en-US" sz="1700" dirty="0" smtClean="0">
                <a:solidFill>
                  <a:srgbClr val="604A7B"/>
                </a:solidFill>
              </a:rPr>
              <a:t>and </a:t>
            </a:r>
            <a:r>
              <a:rPr lang="en-US" sz="1700" dirty="0">
                <a:solidFill>
                  <a:srgbClr val="604A7B"/>
                </a:solidFill>
              </a:rPr>
              <a:t>also hope to return to my village one day and teach the women there how to dress make. </a:t>
            </a:r>
          </a:p>
          <a:p>
            <a:endParaRPr lang="en-US" dirty="0"/>
          </a:p>
        </p:txBody>
      </p:sp>
      <p:pic>
        <p:nvPicPr>
          <p:cNvPr id="6" name="Picture 5" descr="C:\Users\Administrator\Desktop\IMG_0094.JPG"/>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rcRect/>
          <a:stretch>
            <a:fillRect/>
          </a:stretch>
        </p:blipFill>
        <p:spPr bwMode="auto">
          <a:xfrm>
            <a:off x="4656668" y="5113867"/>
            <a:ext cx="2201332" cy="2852885"/>
          </a:xfrm>
          <a:prstGeom prst="rect">
            <a:avLst/>
          </a:prstGeom>
          <a:noFill/>
          <a:ln w="22225">
            <a:solidFill>
              <a:schemeClr val="accent4">
                <a:lumMod val="75000"/>
              </a:schemeClr>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949987039"/>
      </p:ext>
    </p:extLst>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MEET THE STAFF: A QUESTION TO…</a:t>
            </a:r>
          </a:p>
        </p:txBody>
      </p:sp>
      <p:sp>
        <p:nvSpPr>
          <p:cNvPr id="5" name="Content Placeholder 4"/>
          <p:cNvSpPr>
            <a:spLocks noGrp="1"/>
          </p:cNvSpPr>
          <p:nvPr>
            <p:ph sz="half" idx="4294967295"/>
          </p:nvPr>
        </p:nvSpPr>
        <p:spPr>
          <a:xfrm>
            <a:off x="-2" y="532839"/>
            <a:ext cx="6858000" cy="4478290"/>
          </a:xfrm>
          <a:noFill/>
        </p:spPr>
        <p:txBody>
          <a:bodyPr>
            <a:normAutofit fontScale="62500" lnSpcReduction="20000"/>
          </a:bodyPr>
          <a:lstStyle/>
          <a:p>
            <a:pPr>
              <a:buFont typeface="Wingdings" charset="2"/>
              <a:buChar char="Ø"/>
            </a:pPr>
            <a:r>
              <a:rPr lang="en-US" b="1" dirty="0" smtClean="0">
                <a:solidFill>
                  <a:srgbClr val="008000"/>
                </a:solidFill>
              </a:rPr>
              <a:t>Mr. Chan </a:t>
            </a:r>
            <a:r>
              <a:rPr lang="en-US" b="1" dirty="0" err="1" smtClean="0">
                <a:solidFill>
                  <a:srgbClr val="008000"/>
                </a:solidFill>
              </a:rPr>
              <a:t>Trea</a:t>
            </a:r>
            <a:r>
              <a:rPr lang="en-US" b="1" dirty="0" smtClean="0">
                <a:solidFill>
                  <a:srgbClr val="008000"/>
                </a:solidFill>
              </a:rPr>
              <a:t> Hun, </a:t>
            </a:r>
          </a:p>
          <a:p>
            <a:pPr marL="0" indent="0">
              <a:buNone/>
            </a:pPr>
            <a:r>
              <a:rPr lang="en-US" b="1" dirty="0">
                <a:solidFill>
                  <a:srgbClr val="008000"/>
                </a:solidFill>
              </a:rPr>
              <a:t>T</a:t>
            </a:r>
            <a:r>
              <a:rPr lang="en-US" b="1" dirty="0" smtClean="0">
                <a:solidFill>
                  <a:srgbClr val="008000"/>
                </a:solidFill>
              </a:rPr>
              <a:t>eacher 2</a:t>
            </a:r>
            <a:r>
              <a:rPr lang="en-US" b="1" baseline="30000" dirty="0" smtClean="0">
                <a:solidFill>
                  <a:srgbClr val="008000"/>
                </a:solidFill>
              </a:rPr>
              <a:t>nd</a:t>
            </a:r>
            <a:r>
              <a:rPr lang="en-US" b="1" dirty="0" smtClean="0">
                <a:solidFill>
                  <a:srgbClr val="008000"/>
                </a:solidFill>
              </a:rPr>
              <a:t> grade at Stung Mean </a:t>
            </a:r>
            <a:r>
              <a:rPr lang="en-US" b="1" dirty="0" err="1">
                <a:solidFill>
                  <a:srgbClr val="008000"/>
                </a:solidFill>
              </a:rPr>
              <a:t>C</a:t>
            </a:r>
            <a:r>
              <a:rPr lang="en-US" b="1" dirty="0" err="1" smtClean="0">
                <a:solidFill>
                  <a:srgbClr val="008000"/>
                </a:solidFill>
              </a:rPr>
              <a:t>hey</a:t>
            </a:r>
            <a:r>
              <a:rPr lang="en-US" b="1" dirty="0" smtClean="0">
                <a:solidFill>
                  <a:srgbClr val="008000"/>
                </a:solidFill>
              </a:rPr>
              <a:t> since 2011</a:t>
            </a:r>
          </a:p>
          <a:p>
            <a:pPr marL="0" indent="0">
              <a:lnSpc>
                <a:spcPct val="70000"/>
              </a:lnSpc>
              <a:buNone/>
            </a:pPr>
            <a:endParaRPr lang="en-US" b="1" dirty="0" smtClean="0">
              <a:solidFill>
                <a:srgbClr val="008000"/>
              </a:solidFill>
            </a:endParaRPr>
          </a:p>
          <a:p>
            <a:pPr marL="0" indent="0">
              <a:buNone/>
            </a:pPr>
            <a:r>
              <a:rPr lang="en-US" sz="2900" b="1" dirty="0" smtClean="0">
                <a:solidFill>
                  <a:srgbClr val="FF0000"/>
                </a:solidFill>
              </a:rPr>
              <a:t>How </a:t>
            </a:r>
            <a:r>
              <a:rPr lang="en-US" sz="2900" b="1" dirty="0">
                <a:solidFill>
                  <a:srgbClr val="FF0000"/>
                </a:solidFill>
              </a:rPr>
              <a:t>do you see these children’s </a:t>
            </a:r>
            <a:r>
              <a:rPr lang="en-US" sz="2900" b="1" dirty="0" smtClean="0">
                <a:solidFill>
                  <a:srgbClr val="FF0000"/>
                </a:solidFill>
              </a:rPr>
              <a:t>future?</a:t>
            </a:r>
          </a:p>
          <a:p>
            <a:pPr marL="0" indent="0">
              <a:lnSpc>
                <a:spcPct val="120000"/>
              </a:lnSpc>
              <a:buNone/>
            </a:pPr>
            <a:r>
              <a:rPr lang="en-US" sz="2600" dirty="0" smtClean="0"/>
              <a:t>They are getting a good education and they are learning many things everyday. I see that they have improved since I first started teaching. They are supplied the right equipment to study, including books, pens, bags, clothes and also food for lunch </a:t>
            </a:r>
            <a:r>
              <a:rPr lang="en-US" sz="2600" b="1" dirty="0" smtClean="0"/>
              <a:t>thanks to </a:t>
            </a:r>
            <a:r>
              <a:rPr lang="en-US" sz="2600" b="1" dirty="0" err="1" smtClean="0"/>
              <a:t>JustWorld</a:t>
            </a:r>
            <a:r>
              <a:rPr lang="en-US" sz="2600" b="1" dirty="0" smtClean="0"/>
              <a:t> International</a:t>
            </a:r>
            <a:r>
              <a:rPr lang="en-US" sz="2600" dirty="0" smtClean="0"/>
              <a:t>. They have the opportunity to create for themselves a better future thanks to education. Many of the children are dedicated students, they are very focused on their studies. Most of them live in extremely poor conditions, but </a:t>
            </a:r>
            <a:r>
              <a:rPr lang="en-US" sz="2600" b="1" dirty="0" smtClean="0"/>
              <a:t>they have the intelligence to understand the importance of education</a:t>
            </a:r>
            <a:r>
              <a:rPr lang="en-US" sz="2600" dirty="0" smtClean="0"/>
              <a:t>. We also teach them to set goals to themselves and work in order to achieve those goals. </a:t>
            </a:r>
            <a:r>
              <a:rPr lang="en-US" sz="2600" b="1" dirty="0" smtClean="0"/>
              <a:t>PIO school is not only about studying on the books but it is also about teaching these children important skills for their futures. </a:t>
            </a:r>
          </a:p>
          <a:p>
            <a:pPr marL="0" indent="0">
              <a:buNone/>
            </a:pPr>
            <a:endParaRPr lang="en-US" dirty="0"/>
          </a:p>
        </p:txBody>
      </p:sp>
      <p:sp>
        <p:nvSpPr>
          <p:cNvPr id="11" name="Rectangle 10"/>
          <p:cNvSpPr/>
          <p:nvPr/>
        </p:nvSpPr>
        <p:spPr>
          <a:xfrm>
            <a:off x="-2" y="6767693"/>
            <a:ext cx="6858001" cy="3339375"/>
          </a:xfrm>
          <a:prstGeom prst="rect">
            <a:avLst/>
          </a:prstGeom>
        </p:spPr>
        <p:txBody>
          <a:bodyPr wrap="square">
            <a:spAutoFit/>
          </a:bodyPr>
          <a:lstStyle/>
          <a:p>
            <a:pPr marL="285750" indent="-285750">
              <a:buFont typeface="Wingdings" charset="2"/>
              <a:buChar char="Ø"/>
            </a:pPr>
            <a:r>
              <a:rPr lang="en-US" sz="2000" b="1" dirty="0" smtClean="0">
                <a:solidFill>
                  <a:srgbClr val="008000"/>
                </a:solidFill>
              </a:rPr>
              <a:t>Mr. </a:t>
            </a:r>
            <a:r>
              <a:rPr lang="en-US" sz="2000" b="1" dirty="0" err="1" smtClean="0">
                <a:solidFill>
                  <a:srgbClr val="008000"/>
                </a:solidFill>
              </a:rPr>
              <a:t>Seng</a:t>
            </a:r>
            <a:r>
              <a:rPr lang="en-US" sz="2000" b="1" dirty="0" smtClean="0">
                <a:solidFill>
                  <a:srgbClr val="008000"/>
                </a:solidFill>
              </a:rPr>
              <a:t> </a:t>
            </a:r>
            <a:r>
              <a:rPr lang="en-US" sz="2000" b="1" dirty="0" err="1" smtClean="0">
                <a:solidFill>
                  <a:srgbClr val="008000"/>
                </a:solidFill>
              </a:rPr>
              <a:t>Pirum</a:t>
            </a:r>
            <a:r>
              <a:rPr lang="en-US" sz="2000" b="1" dirty="0" smtClean="0">
                <a:solidFill>
                  <a:srgbClr val="008000"/>
                </a:solidFill>
              </a:rPr>
              <a:t>,</a:t>
            </a:r>
          </a:p>
          <a:p>
            <a:r>
              <a:rPr lang="en-US" sz="2000" b="1" dirty="0">
                <a:solidFill>
                  <a:srgbClr val="008000"/>
                </a:solidFill>
              </a:rPr>
              <a:t>T</a:t>
            </a:r>
            <a:r>
              <a:rPr lang="en-US" sz="2000" b="1" dirty="0" smtClean="0">
                <a:solidFill>
                  <a:srgbClr val="008000"/>
                </a:solidFill>
              </a:rPr>
              <a:t>eacher 3</a:t>
            </a:r>
            <a:r>
              <a:rPr lang="en-US" sz="2000" b="1" baseline="30000" dirty="0" smtClean="0">
                <a:solidFill>
                  <a:srgbClr val="008000"/>
                </a:solidFill>
              </a:rPr>
              <a:t>rd</a:t>
            </a:r>
            <a:r>
              <a:rPr lang="en-US" sz="2000" b="1" dirty="0" smtClean="0">
                <a:solidFill>
                  <a:srgbClr val="008000"/>
                </a:solidFill>
              </a:rPr>
              <a:t> grade at </a:t>
            </a:r>
            <a:r>
              <a:rPr lang="en-US" sz="2000" b="1" dirty="0" err="1" smtClean="0">
                <a:solidFill>
                  <a:srgbClr val="008000"/>
                </a:solidFill>
              </a:rPr>
              <a:t>Borei</a:t>
            </a:r>
            <a:r>
              <a:rPr lang="en-US" sz="2000" b="1" dirty="0" smtClean="0">
                <a:solidFill>
                  <a:srgbClr val="008000"/>
                </a:solidFill>
              </a:rPr>
              <a:t> </a:t>
            </a:r>
            <a:r>
              <a:rPr lang="en-US" sz="2000" b="1" dirty="0" err="1" smtClean="0">
                <a:solidFill>
                  <a:srgbClr val="008000"/>
                </a:solidFill>
              </a:rPr>
              <a:t>Keila</a:t>
            </a:r>
            <a:r>
              <a:rPr lang="en-US" sz="2000" b="1" dirty="0" smtClean="0">
                <a:solidFill>
                  <a:srgbClr val="008000"/>
                </a:solidFill>
              </a:rPr>
              <a:t> since 2010</a:t>
            </a:r>
            <a:endParaRPr lang="en-US" sz="2000" b="1" dirty="0">
              <a:solidFill>
                <a:srgbClr val="008000"/>
              </a:solidFill>
            </a:endParaRPr>
          </a:p>
          <a:p>
            <a:pPr>
              <a:lnSpc>
                <a:spcPct val="50000"/>
              </a:lnSpc>
            </a:pPr>
            <a:r>
              <a:rPr lang="en-US" dirty="0"/>
              <a:t> </a:t>
            </a:r>
            <a:endParaRPr lang="en-US" dirty="0">
              <a:solidFill>
                <a:srgbClr val="FF0000"/>
              </a:solidFill>
            </a:endParaRPr>
          </a:p>
          <a:p>
            <a:r>
              <a:rPr lang="en-US" b="1" dirty="0" smtClean="0">
                <a:solidFill>
                  <a:srgbClr val="FF0000"/>
                </a:solidFill>
              </a:rPr>
              <a:t>Could you </a:t>
            </a:r>
            <a:r>
              <a:rPr lang="en-US" b="1" dirty="0">
                <a:solidFill>
                  <a:srgbClr val="FF0000"/>
                </a:solidFill>
              </a:rPr>
              <a:t>describe your experience as a teacher working for PIO</a:t>
            </a:r>
            <a:r>
              <a:rPr lang="en-US" b="1" dirty="0" smtClean="0">
                <a:solidFill>
                  <a:srgbClr val="FF0000"/>
                </a:solidFill>
              </a:rPr>
              <a:t>?</a:t>
            </a:r>
            <a:endParaRPr lang="en-US" b="1" dirty="0">
              <a:solidFill>
                <a:srgbClr val="FF0000"/>
              </a:solidFill>
            </a:endParaRPr>
          </a:p>
          <a:p>
            <a:r>
              <a:rPr lang="en-US" sz="1600" b="1" dirty="0"/>
              <a:t>I love teaching </a:t>
            </a:r>
            <a:r>
              <a:rPr lang="en-US" sz="1600" dirty="0"/>
              <a:t>and I was already teaching in my </a:t>
            </a:r>
            <a:r>
              <a:rPr lang="en-US" sz="1600" dirty="0" smtClean="0"/>
              <a:t>homeland, the Kampong </a:t>
            </a:r>
            <a:r>
              <a:rPr lang="en-US" sz="1600" dirty="0"/>
              <a:t>Cham province</a:t>
            </a:r>
            <a:r>
              <a:rPr lang="en-US" sz="1600" dirty="0" smtClean="0"/>
              <a:t>. </a:t>
            </a:r>
            <a:r>
              <a:rPr lang="en-US" sz="1600" dirty="0"/>
              <a:t>When I </a:t>
            </a:r>
            <a:r>
              <a:rPr lang="en-US" sz="1600" dirty="0" smtClean="0"/>
              <a:t>moved to </a:t>
            </a:r>
            <a:r>
              <a:rPr lang="en-US" sz="1600" dirty="0"/>
              <a:t>Phnom </a:t>
            </a:r>
            <a:r>
              <a:rPr lang="en-US" sz="1600" dirty="0" smtClean="0"/>
              <a:t>Penh to </a:t>
            </a:r>
            <a:r>
              <a:rPr lang="en-US" sz="1600" dirty="0"/>
              <a:t>find a job and to attend </a:t>
            </a:r>
            <a:r>
              <a:rPr lang="en-US" sz="1600" dirty="0" smtClean="0"/>
              <a:t>university, </a:t>
            </a:r>
            <a:r>
              <a:rPr lang="en-US" sz="1600" dirty="0"/>
              <a:t>a friend told me about PIO. I started teaching at the </a:t>
            </a:r>
            <a:r>
              <a:rPr lang="en-US" sz="1600" dirty="0" smtClean="0"/>
              <a:t>Stung Mean </a:t>
            </a:r>
            <a:r>
              <a:rPr lang="en-US" sz="1600" dirty="0" err="1"/>
              <a:t>C</a:t>
            </a:r>
            <a:r>
              <a:rPr lang="en-US" sz="1600" dirty="0" err="1" smtClean="0"/>
              <a:t>hey</a:t>
            </a:r>
            <a:r>
              <a:rPr lang="en-US" sz="1600" dirty="0" smtClean="0"/>
              <a:t> school</a:t>
            </a:r>
            <a:r>
              <a:rPr lang="en-US" sz="1600" dirty="0"/>
              <a:t> </a:t>
            </a:r>
            <a:r>
              <a:rPr lang="en-US" sz="1600" dirty="0" smtClean="0"/>
              <a:t>and last year I moved to teach at </a:t>
            </a:r>
            <a:r>
              <a:rPr lang="en-US" sz="1600" dirty="0" err="1" smtClean="0"/>
              <a:t>Borei</a:t>
            </a:r>
            <a:r>
              <a:rPr lang="en-US" sz="1600" dirty="0"/>
              <a:t> </a:t>
            </a:r>
            <a:r>
              <a:rPr lang="en-US" sz="1600" dirty="0" err="1" smtClean="0"/>
              <a:t>Keila</a:t>
            </a:r>
            <a:r>
              <a:rPr lang="en-US" sz="1600" dirty="0" smtClean="0"/>
              <a:t>. </a:t>
            </a:r>
            <a:r>
              <a:rPr lang="en-US" sz="1600" dirty="0"/>
              <a:t>PIO helps many children and allows them to get an education and go to school, which their poor families </a:t>
            </a:r>
            <a:r>
              <a:rPr lang="en-US" sz="1600" dirty="0" smtClean="0"/>
              <a:t>cannot </a:t>
            </a:r>
            <a:r>
              <a:rPr lang="en-US" sz="1600" dirty="0"/>
              <a:t>afford. </a:t>
            </a:r>
            <a:r>
              <a:rPr lang="en-US" sz="1600" b="1" dirty="0"/>
              <a:t>Education is very important to me and I want to help as many children as I can. </a:t>
            </a:r>
            <a:r>
              <a:rPr lang="en-US" sz="1600" dirty="0"/>
              <a:t>My plan is to continue teaching even after I graduate, possibly at one of PIO’s schools</a:t>
            </a:r>
            <a:r>
              <a:rPr lang="en-US" sz="1600" b="1" dirty="0"/>
              <a:t>. I believe in our mission and I want to help achieve our goal!  </a:t>
            </a:r>
          </a:p>
          <a:p>
            <a:r>
              <a:rPr lang="en-US" sz="1600" dirty="0"/>
              <a:t> </a:t>
            </a:r>
          </a:p>
        </p:txBody>
      </p:sp>
      <p:pic>
        <p:nvPicPr>
          <p:cNvPr id="12" name="Picture 11" descr="IMG_3032.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657596" y="4408613"/>
            <a:ext cx="2743200" cy="2057400"/>
          </a:xfrm>
          <a:prstGeom prst="rect">
            <a:avLst/>
          </a:prstGeom>
        </p:spPr>
      </p:pic>
      <p:sp>
        <p:nvSpPr>
          <p:cNvPr id="13" name="TextBox 12"/>
          <p:cNvSpPr txBox="1"/>
          <p:nvPr/>
        </p:nvSpPr>
        <p:spPr>
          <a:xfrm>
            <a:off x="3539059" y="6446558"/>
            <a:ext cx="3285070" cy="523220"/>
          </a:xfrm>
          <a:prstGeom prst="rect">
            <a:avLst/>
          </a:prstGeom>
          <a:noFill/>
        </p:spPr>
        <p:txBody>
          <a:bodyPr wrap="square" rtlCol="0">
            <a:spAutoFit/>
          </a:bodyPr>
          <a:lstStyle/>
          <a:p>
            <a:r>
              <a:rPr lang="en-US" sz="1400" dirty="0" smtClean="0"/>
              <a:t>Mr. </a:t>
            </a:r>
            <a:r>
              <a:rPr lang="en-US" sz="1400" dirty="0" err="1" smtClean="0"/>
              <a:t>Seng</a:t>
            </a:r>
            <a:r>
              <a:rPr lang="en-US" sz="1400" dirty="0" smtClean="0"/>
              <a:t> </a:t>
            </a:r>
            <a:r>
              <a:rPr lang="en-US" sz="1400" dirty="0" err="1" smtClean="0"/>
              <a:t>Pirum</a:t>
            </a:r>
            <a:r>
              <a:rPr lang="en-US" sz="1400" dirty="0" smtClean="0"/>
              <a:t> (on the right) with the other teachers at the </a:t>
            </a:r>
            <a:r>
              <a:rPr lang="en-US" sz="1400" dirty="0" err="1" smtClean="0"/>
              <a:t>Borei</a:t>
            </a:r>
            <a:r>
              <a:rPr lang="en-US" sz="1400" dirty="0" smtClean="0"/>
              <a:t> </a:t>
            </a:r>
            <a:r>
              <a:rPr lang="en-US" sz="1400" dirty="0" err="1" smtClean="0"/>
              <a:t>Keila</a:t>
            </a:r>
            <a:r>
              <a:rPr lang="en-US" sz="1400" dirty="0" smtClean="0"/>
              <a:t> school</a:t>
            </a:r>
            <a:endParaRPr lang="en-US" sz="1400" dirty="0"/>
          </a:p>
        </p:txBody>
      </p:sp>
      <p:pic>
        <p:nvPicPr>
          <p:cNvPr id="3" name="Picture 2" descr="IMG_3217.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406397" y="4448683"/>
            <a:ext cx="2743200" cy="2057400"/>
          </a:xfrm>
          <a:prstGeom prst="rect">
            <a:avLst/>
          </a:prstGeom>
        </p:spPr>
      </p:pic>
      <p:sp>
        <p:nvSpPr>
          <p:cNvPr id="4" name="TextBox 3"/>
          <p:cNvSpPr txBox="1"/>
          <p:nvPr/>
        </p:nvSpPr>
        <p:spPr>
          <a:xfrm>
            <a:off x="384124" y="6446559"/>
            <a:ext cx="2799339" cy="307777"/>
          </a:xfrm>
          <a:prstGeom prst="rect">
            <a:avLst/>
          </a:prstGeom>
          <a:noFill/>
        </p:spPr>
        <p:txBody>
          <a:bodyPr wrap="none" rtlCol="0">
            <a:spAutoFit/>
          </a:bodyPr>
          <a:lstStyle/>
          <a:p>
            <a:r>
              <a:rPr lang="en-US" sz="1400" dirty="0" smtClean="0"/>
              <a:t>Mr. Chan </a:t>
            </a:r>
            <a:r>
              <a:rPr lang="en-US" sz="1400" dirty="0" err="1" smtClean="0"/>
              <a:t>Trea</a:t>
            </a:r>
            <a:r>
              <a:rPr lang="en-US" sz="1400" dirty="0" smtClean="0"/>
              <a:t> Hun and his students</a:t>
            </a:r>
            <a:endParaRPr lang="en-US" sz="1400"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62333361"/>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0" y="0"/>
            <a:ext cx="6857999" cy="523220"/>
          </a:xfrm>
          <a:prstGeom prst="rect">
            <a:avLst/>
          </a:prstGeom>
          <a:solidFill>
            <a:srgbClr val="FFFF00"/>
          </a:solidFill>
        </p:spPr>
        <p:txBody>
          <a:bodyPr wrap="square" rtlCol="0">
            <a:spAutoFit/>
          </a:bodyPr>
          <a:lstStyle/>
          <a:p>
            <a:pPr algn="ctr"/>
            <a:r>
              <a:rPr lang="en-US" sz="2800" dirty="0">
                <a:solidFill>
                  <a:srgbClr val="FF0000"/>
                </a:solidFill>
                <a:latin typeface="Chalkboard"/>
                <a:cs typeface="Chalkboard"/>
              </a:rPr>
              <a:t>MEET THE STAFF: A QUESTION TO…</a:t>
            </a:r>
          </a:p>
        </p:txBody>
      </p:sp>
      <p:sp>
        <p:nvSpPr>
          <p:cNvPr id="2" name="TextBox 1"/>
          <p:cNvSpPr txBox="1"/>
          <p:nvPr/>
        </p:nvSpPr>
        <p:spPr>
          <a:xfrm>
            <a:off x="-1" y="523220"/>
            <a:ext cx="6857999" cy="4031873"/>
          </a:xfrm>
          <a:prstGeom prst="rect">
            <a:avLst/>
          </a:prstGeom>
          <a:noFill/>
        </p:spPr>
        <p:txBody>
          <a:bodyPr wrap="square" rtlCol="0">
            <a:spAutoFit/>
          </a:bodyPr>
          <a:lstStyle/>
          <a:p>
            <a:pPr marL="285750" indent="-285750">
              <a:buFont typeface="Wingdings" charset="2"/>
              <a:buChar char="Ø"/>
            </a:pPr>
            <a:r>
              <a:rPr lang="en-US" sz="2000" b="1" dirty="0" smtClean="0">
                <a:solidFill>
                  <a:srgbClr val="008000"/>
                </a:solidFill>
              </a:rPr>
              <a:t>Mr. Pol </a:t>
            </a:r>
            <a:r>
              <a:rPr lang="en-US" sz="2000" b="1" dirty="0" err="1" smtClean="0">
                <a:solidFill>
                  <a:srgbClr val="008000"/>
                </a:solidFill>
              </a:rPr>
              <a:t>Haingseng</a:t>
            </a:r>
            <a:r>
              <a:rPr lang="en-US" sz="2000" b="1" dirty="0" smtClean="0">
                <a:solidFill>
                  <a:srgbClr val="008000"/>
                </a:solidFill>
              </a:rPr>
              <a:t>,</a:t>
            </a:r>
          </a:p>
          <a:p>
            <a:r>
              <a:rPr lang="en-US" sz="2000" b="1" dirty="0">
                <a:solidFill>
                  <a:srgbClr val="008000"/>
                </a:solidFill>
              </a:rPr>
              <a:t>T</a:t>
            </a:r>
            <a:r>
              <a:rPr lang="en-US" sz="2000" b="1" dirty="0" smtClean="0">
                <a:solidFill>
                  <a:srgbClr val="008000"/>
                </a:solidFill>
              </a:rPr>
              <a:t>eacher 1</a:t>
            </a:r>
            <a:r>
              <a:rPr lang="en-US" sz="2000" b="1" baseline="30000" dirty="0" smtClean="0">
                <a:solidFill>
                  <a:srgbClr val="008000"/>
                </a:solidFill>
              </a:rPr>
              <a:t>st</a:t>
            </a:r>
            <a:r>
              <a:rPr lang="en-US" sz="2000" b="1" dirty="0" smtClean="0">
                <a:solidFill>
                  <a:srgbClr val="008000"/>
                </a:solidFill>
              </a:rPr>
              <a:t> grade at </a:t>
            </a:r>
            <a:r>
              <a:rPr lang="en-US" sz="2000" b="1" dirty="0" err="1" smtClean="0">
                <a:solidFill>
                  <a:srgbClr val="008000"/>
                </a:solidFill>
              </a:rPr>
              <a:t>Borey</a:t>
            </a:r>
            <a:r>
              <a:rPr lang="en-US" sz="2000" b="1" dirty="0" smtClean="0">
                <a:solidFill>
                  <a:srgbClr val="008000"/>
                </a:solidFill>
              </a:rPr>
              <a:t> </a:t>
            </a:r>
            <a:r>
              <a:rPr lang="en-US" sz="2000" b="1" dirty="0" err="1" smtClean="0">
                <a:solidFill>
                  <a:srgbClr val="008000"/>
                </a:solidFill>
              </a:rPr>
              <a:t>Santipheap</a:t>
            </a:r>
            <a:r>
              <a:rPr lang="en-US" sz="2000" b="1" dirty="0" smtClean="0">
                <a:solidFill>
                  <a:srgbClr val="008000"/>
                </a:solidFill>
              </a:rPr>
              <a:t> school</a:t>
            </a:r>
          </a:p>
          <a:p>
            <a:pPr>
              <a:lnSpc>
                <a:spcPct val="50000"/>
              </a:lnSpc>
            </a:pPr>
            <a:endParaRPr lang="en-US" sz="2000" b="1" dirty="0" smtClean="0">
              <a:solidFill>
                <a:srgbClr val="008000"/>
              </a:solidFill>
            </a:endParaRPr>
          </a:p>
          <a:p>
            <a:r>
              <a:rPr lang="en-US" b="1" dirty="0" smtClean="0">
                <a:solidFill>
                  <a:srgbClr val="FF0000"/>
                </a:solidFill>
              </a:rPr>
              <a:t>When did you start working for PIO and why?</a:t>
            </a:r>
          </a:p>
          <a:p>
            <a:pPr indent="439738"/>
            <a:r>
              <a:rPr lang="en-US" sz="1600" dirty="0" smtClean="0">
                <a:solidFill>
                  <a:srgbClr val="000000"/>
                </a:solidFill>
              </a:rPr>
              <a:t>In 2007 </a:t>
            </a:r>
            <a:r>
              <a:rPr lang="en-US" sz="1600" b="1" dirty="0" smtClean="0">
                <a:solidFill>
                  <a:srgbClr val="000000"/>
                </a:solidFill>
              </a:rPr>
              <a:t>I was forced to move with my family to </a:t>
            </a:r>
            <a:r>
              <a:rPr lang="en-US" sz="1600" b="1" dirty="0" err="1" smtClean="0">
                <a:solidFill>
                  <a:srgbClr val="000000"/>
                </a:solidFill>
              </a:rPr>
              <a:t>Borey</a:t>
            </a:r>
            <a:r>
              <a:rPr lang="en-US" sz="1600" b="1" dirty="0" smtClean="0">
                <a:solidFill>
                  <a:srgbClr val="000000"/>
                </a:solidFill>
              </a:rPr>
              <a:t> </a:t>
            </a:r>
            <a:r>
              <a:rPr lang="en-US" sz="1600" b="1" dirty="0" err="1" smtClean="0">
                <a:solidFill>
                  <a:srgbClr val="000000"/>
                </a:solidFill>
              </a:rPr>
              <a:t>Santipheap</a:t>
            </a:r>
            <a:r>
              <a:rPr lang="en-US" sz="1600" b="1" dirty="0" smtClean="0">
                <a:solidFill>
                  <a:srgbClr val="000000"/>
                </a:solidFill>
              </a:rPr>
              <a:t> village </a:t>
            </a:r>
            <a:r>
              <a:rPr lang="en-US" sz="1600" dirty="0" smtClean="0">
                <a:solidFill>
                  <a:srgbClr val="000000"/>
                </a:solidFill>
              </a:rPr>
              <a:t>from a slum area in central Phnom Penh. When we got here </a:t>
            </a:r>
            <a:r>
              <a:rPr lang="en-US" sz="1600" b="1" dirty="0" smtClean="0">
                <a:solidFill>
                  <a:srgbClr val="000000"/>
                </a:solidFill>
              </a:rPr>
              <a:t>there was no local school and PIO was the first organization to open one. </a:t>
            </a:r>
            <a:r>
              <a:rPr lang="en-US" sz="1600" dirty="0" smtClean="0">
                <a:solidFill>
                  <a:srgbClr val="000000"/>
                </a:solidFill>
              </a:rPr>
              <a:t>I have always wanted to be a teacher and in 2008 I started working for PIO. I like this job and I love the children. PIO is making a difference for these children and I want to be part of it. I see most of the students studying hard and I want to help them have a bright future. We currently have more than 200 students and some of them are part of the vocational training program. </a:t>
            </a:r>
            <a:r>
              <a:rPr lang="en-US" sz="1600" b="1" dirty="0" smtClean="0">
                <a:solidFill>
                  <a:srgbClr val="000000"/>
                </a:solidFill>
              </a:rPr>
              <a:t>I am passionate about our objective and I feel that PIO is concretely improving the quality of life of underprivileged children and their families. </a:t>
            </a:r>
            <a:endParaRPr lang="en-US" b="1" dirty="0" smtClean="0">
              <a:solidFill>
                <a:srgbClr val="FF0000"/>
              </a:solidFill>
            </a:endParaRPr>
          </a:p>
          <a:p>
            <a:r>
              <a:rPr lang="en-US" b="1" dirty="0" smtClean="0"/>
              <a:t> </a:t>
            </a:r>
            <a:endParaRPr lang="en-US" b="1" dirty="0"/>
          </a:p>
        </p:txBody>
      </p:sp>
      <p:pic>
        <p:nvPicPr>
          <p:cNvPr id="5" name="Picture 4" descr="IMG_3040.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660398" y="4082484"/>
            <a:ext cx="2450484" cy="1837864"/>
          </a:xfrm>
          <a:prstGeom prst="rect">
            <a:avLst/>
          </a:prstGeom>
        </p:spPr>
      </p:pic>
      <p:sp>
        <p:nvSpPr>
          <p:cNvPr id="4" name="TextBox 3"/>
          <p:cNvSpPr txBox="1"/>
          <p:nvPr/>
        </p:nvSpPr>
        <p:spPr>
          <a:xfrm>
            <a:off x="0" y="6074237"/>
            <a:ext cx="6858000" cy="3847207"/>
          </a:xfrm>
          <a:prstGeom prst="rect">
            <a:avLst/>
          </a:prstGeom>
          <a:noFill/>
        </p:spPr>
        <p:txBody>
          <a:bodyPr wrap="square" rtlCol="0">
            <a:spAutoFit/>
          </a:bodyPr>
          <a:lstStyle/>
          <a:p>
            <a:pPr marL="285750" indent="-285750">
              <a:buFont typeface="Wingdings" charset="2"/>
              <a:buChar char="Ø"/>
            </a:pPr>
            <a:r>
              <a:rPr lang="en-US" sz="2000" b="1" dirty="0" smtClean="0">
                <a:solidFill>
                  <a:srgbClr val="008000"/>
                </a:solidFill>
              </a:rPr>
              <a:t>Mrs. </a:t>
            </a:r>
            <a:r>
              <a:rPr lang="en-US" sz="2000" b="1" dirty="0" err="1" smtClean="0">
                <a:solidFill>
                  <a:srgbClr val="008000"/>
                </a:solidFill>
              </a:rPr>
              <a:t>Somaly</a:t>
            </a:r>
            <a:r>
              <a:rPr lang="en-US" sz="2000" b="1" dirty="0" smtClean="0">
                <a:solidFill>
                  <a:srgbClr val="008000"/>
                </a:solidFill>
              </a:rPr>
              <a:t> </a:t>
            </a:r>
            <a:r>
              <a:rPr lang="en-US" sz="2000" b="1" dirty="0" err="1" smtClean="0">
                <a:solidFill>
                  <a:srgbClr val="008000"/>
                </a:solidFill>
              </a:rPr>
              <a:t>Yim</a:t>
            </a:r>
            <a:r>
              <a:rPr lang="en-US" sz="2000" b="1" dirty="0" smtClean="0">
                <a:solidFill>
                  <a:srgbClr val="008000"/>
                </a:solidFill>
              </a:rPr>
              <a:t>,</a:t>
            </a:r>
          </a:p>
          <a:p>
            <a:r>
              <a:rPr lang="en-US" sz="2000" b="1" dirty="0">
                <a:solidFill>
                  <a:srgbClr val="008000"/>
                </a:solidFill>
              </a:rPr>
              <a:t>C</a:t>
            </a:r>
            <a:r>
              <a:rPr lang="en-US" sz="2000" b="1" dirty="0" smtClean="0">
                <a:solidFill>
                  <a:srgbClr val="008000"/>
                </a:solidFill>
              </a:rPr>
              <a:t>oordinator of the orphanage and communications officer</a:t>
            </a:r>
          </a:p>
          <a:p>
            <a:pPr>
              <a:lnSpc>
                <a:spcPct val="50000"/>
              </a:lnSpc>
            </a:pPr>
            <a:endParaRPr lang="en-US" sz="2000" b="1" dirty="0">
              <a:solidFill>
                <a:srgbClr val="008000"/>
              </a:solidFill>
            </a:endParaRPr>
          </a:p>
          <a:p>
            <a:r>
              <a:rPr lang="en-US" b="1" dirty="0" smtClean="0">
                <a:solidFill>
                  <a:srgbClr val="FF0000"/>
                </a:solidFill>
              </a:rPr>
              <a:t>How is it to be the “mother” of the children at the shelter?</a:t>
            </a:r>
          </a:p>
          <a:p>
            <a:r>
              <a:rPr lang="en-US" sz="1600" dirty="0" smtClean="0">
                <a:solidFill>
                  <a:srgbClr val="0D0D0D"/>
                </a:solidFill>
              </a:rPr>
              <a:t>         The first time I visited PIO’s shelter was in 2004. </a:t>
            </a:r>
            <a:r>
              <a:rPr lang="en-US" sz="1600" b="1" dirty="0" smtClean="0">
                <a:solidFill>
                  <a:srgbClr val="0D0D0D"/>
                </a:solidFill>
              </a:rPr>
              <a:t>I volunteered for one year </a:t>
            </a:r>
            <a:r>
              <a:rPr lang="en-US" sz="1600" dirty="0" smtClean="0">
                <a:solidFill>
                  <a:srgbClr val="0D0D0D"/>
                </a:solidFill>
              </a:rPr>
              <a:t>to help at the shelter and at the Stung Mean </a:t>
            </a:r>
            <a:r>
              <a:rPr lang="en-US" sz="1600" dirty="0" err="1">
                <a:solidFill>
                  <a:srgbClr val="0D0D0D"/>
                </a:solidFill>
              </a:rPr>
              <a:t>C</a:t>
            </a:r>
            <a:r>
              <a:rPr lang="en-US" sz="1600" dirty="0" err="1" smtClean="0">
                <a:solidFill>
                  <a:srgbClr val="0D0D0D"/>
                </a:solidFill>
              </a:rPr>
              <a:t>hey</a:t>
            </a:r>
            <a:r>
              <a:rPr lang="en-US" sz="1600" dirty="0" smtClean="0">
                <a:solidFill>
                  <a:srgbClr val="0D0D0D"/>
                </a:solidFill>
              </a:rPr>
              <a:t> school. In 2010, I was offered a job position at PIO as coordinator of the shelter and </a:t>
            </a:r>
            <a:r>
              <a:rPr lang="en-US" sz="1600" b="1" dirty="0" smtClean="0">
                <a:solidFill>
                  <a:srgbClr val="0D0D0D"/>
                </a:solidFill>
              </a:rPr>
              <a:t>I came back with joy</a:t>
            </a:r>
            <a:r>
              <a:rPr lang="en-US" sz="1600" dirty="0" smtClean="0">
                <a:solidFill>
                  <a:srgbClr val="0D0D0D"/>
                </a:solidFill>
              </a:rPr>
              <a:t>. When I started working, it was very hard. The children </a:t>
            </a:r>
            <a:r>
              <a:rPr lang="en-US" sz="1600" dirty="0">
                <a:solidFill>
                  <a:srgbClr val="0D0D0D"/>
                </a:solidFill>
              </a:rPr>
              <a:t>were all very </a:t>
            </a:r>
            <a:r>
              <a:rPr lang="en-US" sz="1600" dirty="0" smtClean="0">
                <a:solidFill>
                  <a:srgbClr val="0D0D0D"/>
                </a:solidFill>
              </a:rPr>
              <a:t>shy and they wouldn’t talk to me. They knew little about hygiene, politeness and the importance of sharing. After six months, I saw the first improvements. They started to talk and listen to me</a:t>
            </a:r>
            <a:r>
              <a:rPr lang="en-US" sz="1600" b="1" dirty="0" smtClean="0">
                <a:solidFill>
                  <a:srgbClr val="0D0D0D"/>
                </a:solidFill>
              </a:rPr>
              <a:t>. I was able to build a respectful relationship based on trust with all of them</a:t>
            </a:r>
            <a:r>
              <a:rPr lang="en-US" sz="1600" dirty="0" smtClean="0">
                <a:solidFill>
                  <a:srgbClr val="0D0D0D"/>
                </a:solidFill>
              </a:rPr>
              <a:t>. </a:t>
            </a:r>
            <a:r>
              <a:rPr lang="en-US" sz="1600" dirty="0" err="1" smtClean="0">
                <a:solidFill>
                  <a:srgbClr val="0D0D0D"/>
                </a:solidFill>
              </a:rPr>
              <a:t>Ny</a:t>
            </a:r>
            <a:r>
              <a:rPr lang="en-US" sz="1600" dirty="0" smtClean="0">
                <a:solidFill>
                  <a:srgbClr val="0D0D0D"/>
                </a:solidFill>
              </a:rPr>
              <a:t>, the caretaker, plays </a:t>
            </a:r>
            <a:r>
              <a:rPr lang="en-US" sz="1600" dirty="0">
                <a:solidFill>
                  <a:srgbClr val="0D0D0D"/>
                </a:solidFill>
              </a:rPr>
              <a:t>a great role in raising these </a:t>
            </a:r>
            <a:r>
              <a:rPr lang="en-US" sz="1600" dirty="0" smtClean="0">
                <a:solidFill>
                  <a:srgbClr val="0D0D0D"/>
                </a:solidFill>
              </a:rPr>
              <a:t>children too. Today, we have 60 children, aged 4 to 18. When visitors come, I can see that they have more self-confidence and know how to behave well.</a:t>
            </a:r>
            <a:r>
              <a:rPr lang="en-US" sz="1600" dirty="0">
                <a:solidFill>
                  <a:srgbClr val="0D0D0D"/>
                </a:solidFill>
              </a:rPr>
              <a:t> </a:t>
            </a:r>
            <a:r>
              <a:rPr lang="en-US" sz="1600" b="1" dirty="0" smtClean="0">
                <a:solidFill>
                  <a:srgbClr val="0D0D0D"/>
                </a:solidFill>
              </a:rPr>
              <a:t>I love all of them and I want to see them succeed in life! </a:t>
            </a:r>
            <a:endParaRPr lang="en-US" b="1" dirty="0">
              <a:solidFill>
                <a:srgbClr val="FF0000"/>
              </a:solidFill>
            </a:endParaRPr>
          </a:p>
        </p:txBody>
      </p:sp>
      <p:pic>
        <p:nvPicPr>
          <p:cNvPr id="6" name="Picture 5" descr="IMG_3202.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733799" y="4078849"/>
            <a:ext cx="2400300" cy="1800225"/>
          </a:xfrm>
          <a:prstGeom prst="rect">
            <a:avLst/>
          </a:prstGeom>
        </p:spPr>
      </p:pic>
      <p:sp>
        <p:nvSpPr>
          <p:cNvPr id="7" name="TextBox 6"/>
          <p:cNvSpPr txBox="1"/>
          <p:nvPr/>
        </p:nvSpPr>
        <p:spPr>
          <a:xfrm>
            <a:off x="503764" y="5879074"/>
            <a:ext cx="2747354" cy="307777"/>
          </a:xfrm>
          <a:prstGeom prst="rect">
            <a:avLst/>
          </a:prstGeom>
          <a:noFill/>
        </p:spPr>
        <p:txBody>
          <a:bodyPr wrap="none" rtlCol="0">
            <a:spAutoFit/>
          </a:bodyPr>
          <a:lstStyle/>
          <a:p>
            <a:r>
              <a:rPr lang="en-US" sz="1400" dirty="0" smtClean="0"/>
              <a:t>Mr. Pol </a:t>
            </a:r>
            <a:r>
              <a:rPr lang="en-US" sz="1400" dirty="0" err="1" smtClean="0"/>
              <a:t>Haingseng</a:t>
            </a:r>
            <a:r>
              <a:rPr lang="en-US" sz="1400" dirty="0" smtClean="0"/>
              <a:t> and his students</a:t>
            </a:r>
            <a:endParaRPr lang="en-US" sz="1400" dirty="0"/>
          </a:p>
        </p:txBody>
      </p:sp>
      <p:sp>
        <p:nvSpPr>
          <p:cNvPr id="8" name="TextBox 7"/>
          <p:cNvSpPr txBox="1"/>
          <p:nvPr/>
        </p:nvSpPr>
        <p:spPr>
          <a:xfrm>
            <a:off x="3733558" y="5878048"/>
            <a:ext cx="2417474" cy="307777"/>
          </a:xfrm>
          <a:prstGeom prst="rect">
            <a:avLst/>
          </a:prstGeom>
          <a:noFill/>
        </p:spPr>
        <p:txBody>
          <a:bodyPr wrap="none" rtlCol="0">
            <a:spAutoFit/>
          </a:bodyPr>
          <a:lstStyle/>
          <a:p>
            <a:r>
              <a:rPr lang="en-US" sz="1400" dirty="0" smtClean="0"/>
              <a:t>Mrs. </a:t>
            </a:r>
            <a:r>
              <a:rPr lang="en-US" sz="1400" dirty="0" err="1" smtClean="0"/>
              <a:t>Somaly</a:t>
            </a:r>
            <a:r>
              <a:rPr lang="en-US" sz="1400" dirty="0" smtClean="0"/>
              <a:t> </a:t>
            </a:r>
            <a:r>
              <a:rPr lang="en-US" sz="1400" dirty="0" err="1" smtClean="0"/>
              <a:t>Yim</a:t>
            </a:r>
            <a:r>
              <a:rPr lang="en-US" sz="1400" dirty="0" smtClean="0"/>
              <a:t> at the shelter</a:t>
            </a:r>
            <a:endParaRPr lang="en-US" sz="1400"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56367439"/>
      </p:ext>
    </p:extLst>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VOLUNTEERING FOR P.I.O.</a:t>
            </a:r>
          </a:p>
        </p:txBody>
      </p:sp>
      <p:sp>
        <p:nvSpPr>
          <p:cNvPr id="3" name="TextBox 2"/>
          <p:cNvSpPr txBox="1"/>
          <p:nvPr/>
        </p:nvSpPr>
        <p:spPr>
          <a:xfrm>
            <a:off x="135467" y="639852"/>
            <a:ext cx="6722532" cy="6771086"/>
          </a:xfrm>
          <a:prstGeom prst="rect">
            <a:avLst/>
          </a:prstGeom>
          <a:noFill/>
        </p:spPr>
        <p:txBody>
          <a:bodyPr wrap="square" rtlCol="0">
            <a:spAutoFit/>
          </a:bodyPr>
          <a:lstStyle/>
          <a:p>
            <a:r>
              <a:rPr lang="en-US" sz="2200" b="1" dirty="0" smtClean="0">
                <a:solidFill>
                  <a:srgbClr val="008000"/>
                </a:solidFill>
              </a:rPr>
              <a:t>Kate McFarlane’s experience </a:t>
            </a:r>
          </a:p>
          <a:p>
            <a:pPr>
              <a:lnSpc>
                <a:spcPct val="50000"/>
              </a:lnSpc>
            </a:pPr>
            <a:endParaRPr lang="en-US" dirty="0" smtClean="0"/>
          </a:p>
          <a:p>
            <a:r>
              <a:rPr lang="en-US" dirty="0" smtClean="0"/>
              <a:t>“Volunteering </a:t>
            </a:r>
            <a:r>
              <a:rPr lang="en-US" dirty="0"/>
              <a:t>with PIO has been a great experience and it is unfortunate that I could only be with them for the short time of three weeks. The school is wonderful; </a:t>
            </a:r>
            <a:r>
              <a:rPr lang="en-US" dirty="0" err="1" smtClean="0"/>
              <a:t>colourful</a:t>
            </a:r>
            <a:r>
              <a:rPr lang="en-US" dirty="0"/>
              <a:t>, vibrant and well-equipped, it is a great learning environment to stimulate the children. The kids themselves are lively, polite and inquisitive and I was overwhelmed by the welcome I received and will truly be sad to say goodbye to them.</a:t>
            </a:r>
          </a:p>
          <a:p>
            <a:r>
              <a:rPr lang="en-US" dirty="0"/>
              <a:t>Teaching grade 2 has been a challenge but always entertaining and the personalities and the energy of the kids make it all worth it. I’ve tried to teach them useful phrases and verbs while working on their listening and reading abilities; using dictation, spelling exercises and filling in the gaps. They definitely enjoy the games the most and I try to play games such as hangman using the vocabulary covered in the lesson or use picture and word cards to engage the class. While their English abilities may be varied, they are all enthusiastic and eager to learn; embracing the challenges that come their way. I will miss them and have really enjoyed getting to know them, playing in the break time and learning Khmer from them!</a:t>
            </a:r>
          </a:p>
          <a:p>
            <a:r>
              <a:rPr lang="en-US" dirty="0"/>
              <a:t>PIO does an amazing job with these children providing opportunities that they would otherwise be unable to benefit from. The time, money and attention that PIO invests in each child is testament to the bright and successful individuals that they will no doubt become. It has been incredibly rewarding to be part of the </a:t>
            </a:r>
            <a:r>
              <a:rPr lang="en-US" dirty="0" smtClean="0"/>
              <a:t>organization”.</a:t>
            </a:r>
            <a:endParaRPr lang="en-US" b="1" dirty="0">
              <a:solidFill>
                <a:srgbClr val="008000"/>
              </a:solidFill>
            </a:endParaRPr>
          </a:p>
        </p:txBody>
      </p:sp>
      <p:pic>
        <p:nvPicPr>
          <p:cNvPr id="4" name="Picture 3"/>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89106" y="7395003"/>
            <a:ext cx="3199560" cy="2399670"/>
          </a:xfrm>
          <a:prstGeom prst="rect">
            <a:avLst/>
          </a:prstGeom>
        </p:spPr>
      </p:pic>
      <p:pic>
        <p:nvPicPr>
          <p:cNvPr id="5" name="Picture 4"/>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35468" y="7433104"/>
            <a:ext cx="3148758" cy="236156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35809356"/>
      </p:ext>
    </p:extLst>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VOLUNTEERING FOR P.I.O.</a:t>
            </a:r>
          </a:p>
        </p:txBody>
      </p:sp>
      <p:sp>
        <p:nvSpPr>
          <p:cNvPr id="2" name="TextBox 1"/>
          <p:cNvSpPr txBox="1"/>
          <p:nvPr/>
        </p:nvSpPr>
        <p:spPr>
          <a:xfrm>
            <a:off x="0" y="725027"/>
            <a:ext cx="6857999" cy="9734970"/>
          </a:xfrm>
          <a:prstGeom prst="rect">
            <a:avLst/>
          </a:prstGeom>
          <a:noFill/>
        </p:spPr>
        <p:txBody>
          <a:bodyPr wrap="square" rtlCol="0">
            <a:spAutoFit/>
          </a:bodyPr>
          <a:lstStyle/>
          <a:p>
            <a:r>
              <a:rPr lang="en-US" sz="2200" b="1" dirty="0" smtClean="0">
                <a:solidFill>
                  <a:srgbClr val="008000"/>
                </a:solidFill>
              </a:rPr>
              <a:t>Ida and Lena’s experience </a:t>
            </a:r>
          </a:p>
          <a:p>
            <a:pPr>
              <a:lnSpc>
                <a:spcPct val="70000"/>
              </a:lnSpc>
            </a:pPr>
            <a:endParaRPr lang="en-US" dirty="0" smtClean="0"/>
          </a:p>
          <a:p>
            <a:r>
              <a:rPr lang="en-US" dirty="0" smtClean="0"/>
              <a:t>“We </a:t>
            </a:r>
            <a:r>
              <a:rPr lang="en-US" dirty="0"/>
              <a:t>are two Danish girls, Ida and </a:t>
            </a:r>
            <a:endParaRPr lang="en-US" dirty="0" smtClean="0"/>
          </a:p>
          <a:p>
            <a:r>
              <a:rPr lang="en-US" dirty="0" smtClean="0"/>
              <a:t>Lena, who </a:t>
            </a:r>
            <a:r>
              <a:rPr lang="en-US" dirty="0"/>
              <a:t>volunteered at the </a:t>
            </a:r>
            <a:r>
              <a:rPr lang="en-US" dirty="0" smtClean="0"/>
              <a:t>PIO </a:t>
            </a:r>
          </a:p>
          <a:p>
            <a:r>
              <a:rPr lang="en-US" dirty="0" smtClean="0"/>
              <a:t>school in Phnom </a:t>
            </a:r>
            <a:r>
              <a:rPr lang="en-US" dirty="0"/>
              <a:t>Penh for four </a:t>
            </a:r>
            <a:endParaRPr lang="en-US" dirty="0" smtClean="0"/>
          </a:p>
          <a:p>
            <a:r>
              <a:rPr lang="en-US" dirty="0" smtClean="0"/>
              <a:t>weeks</a:t>
            </a:r>
            <a:r>
              <a:rPr lang="en-US" dirty="0"/>
              <a:t>. </a:t>
            </a:r>
            <a:r>
              <a:rPr lang="en-US" dirty="0" smtClean="0"/>
              <a:t>We </a:t>
            </a:r>
            <a:r>
              <a:rPr lang="en-US" dirty="0"/>
              <a:t>worked as English </a:t>
            </a:r>
            <a:endParaRPr lang="en-US" dirty="0" smtClean="0"/>
          </a:p>
          <a:p>
            <a:r>
              <a:rPr lang="en-US" dirty="0" smtClean="0"/>
              <a:t>teachers in the afternoon </a:t>
            </a:r>
            <a:r>
              <a:rPr lang="en-US" dirty="0"/>
              <a:t>and </a:t>
            </a:r>
            <a:r>
              <a:rPr lang="en-US" dirty="0" smtClean="0"/>
              <a:t>we</a:t>
            </a:r>
          </a:p>
          <a:p>
            <a:r>
              <a:rPr lang="en-US" dirty="0" smtClean="0"/>
              <a:t>each </a:t>
            </a:r>
            <a:r>
              <a:rPr lang="en-US" dirty="0"/>
              <a:t>had our own </a:t>
            </a:r>
            <a:r>
              <a:rPr lang="en-US" dirty="0" smtClean="0"/>
              <a:t>class </a:t>
            </a:r>
            <a:r>
              <a:rPr lang="en-US" dirty="0"/>
              <a:t>with about </a:t>
            </a:r>
            <a:endParaRPr lang="en-US" dirty="0" smtClean="0"/>
          </a:p>
          <a:p>
            <a:r>
              <a:rPr lang="en-US" dirty="0" smtClean="0"/>
              <a:t>35 </a:t>
            </a:r>
            <a:r>
              <a:rPr lang="en-US" dirty="0"/>
              <a:t>students. </a:t>
            </a:r>
            <a:r>
              <a:rPr lang="en-US" dirty="0" smtClean="0"/>
              <a:t>Ida was </a:t>
            </a:r>
            <a:r>
              <a:rPr lang="en-US" dirty="0"/>
              <a:t>the teacher of </a:t>
            </a:r>
            <a:endParaRPr lang="en-US" dirty="0" smtClean="0"/>
          </a:p>
          <a:p>
            <a:r>
              <a:rPr lang="en-US" dirty="0" smtClean="0"/>
              <a:t>grade </a:t>
            </a:r>
            <a:r>
              <a:rPr lang="en-US" dirty="0"/>
              <a:t>4 and Lena </a:t>
            </a:r>
            <a:r>
              <a:rPr lang="en-US" dirty="0" smtClean="0"/>
              <a:t>was </a:t>
            </a:r>
            <a:r>
              <a:rPr lang="en-US" dirty="0"/>
              <a:t>the teacher of grade 5. </a:t>
            </a:r>
            <a:r>
              <a:rPr lang="en-US" dirty="0" smtClean="0"/>
              <a:t>We mostly </a:t>
            </a:r>
            <a:r>
              <a:rPr lang="en-US" dirty="0"/>
              <a:t>practiced grammar and pronunciation with the </a:t>
            </a:r>
            <a:r>
              <a:rPr lang="en-US" dirty="0" smtClean="0"/>
              <a:t>students. We </a:t>
            </a:r>
            <a:r>
              <a:rPr lang="en-US" dirty="0"/>
              <a:t>were surprised by how much they already knew about English </a:t>
            </a:r>
            <a:r>
              <a:rPr lang="en-US" dirty="0" smtClean="0"/>
              <a:t>language which </a:t>
            </a:r>
            <a:r>
              <a:rPr lang="en-US" dirty="0"/>
              <a:t>made it easier for us to make out a study plan. We also tried </a:t>
            </a:r>
            <a:r>
              <a:rPr lang="en-US" dirty="0" smtClean="0"/>
              <a:t>to teach </a:t>
            </a:r>
            <a:r>
              <a:rPr lang="en-US" dirty="0"/>
              <a:t>them a lot of new words - which they loved!</a:t>
            </a:r>
          </a:p>
          <a:p>
            <a:r>
              <a:rPr lang="en-US" dirty="0" smtClean="0"/>
              <a:t>Some </a:t>
            </a:r>
            <a:r>
              <a:rPr lang="en-US" dirty="0"/>
              <a:t>of the best experiences during our volunteering was seeing and</a:t>
            </a:r>
          </a:p>
          <a:p>
            <a:r>
              <a:rPr lang="en-US" dirty="0"/>
              <a:t>feeling how the kids loved to learn new things, like new words and new</a:t>
            </a:r>
          </a:p>
          <a:p>
            <a:r>
              <a:rPr lang="en-US" dirty="0"/>
              <a:t>grammar rules. It made it so much better that we were able to see</a:t>
            </a:r>
          </a:p>
          <a:p>
            <a:r>
              <a:rPr lang="en-US" dirty="0"/>
              <a:t>progress. They were always in a good mood and kept up the good </a:t>
            </a:r>
            <a:r>
              <a:rPr lang="en-US" dirty="0" smtClean="0"/>
              <a:t>spirit. It </a:t>
            </a:r>
            <a:r>
              <a:rPr lang="en-US" dirty="0"/>
              <a:t>was a very hard job being a teacher. We had a lot of students in </a:t>
            </a:r>
            <a:r>
              <a:rPr lang="en-US" dirty="0" smtClean="0"/>
              <a:t>our classes </a:t>
            </a:r>
            <a:r>
              <a:rPr lang="en-US" dirty="0"/>
              <a:t>and teaching them new words was difficult because we </a:t>
            </a:r>
            <a:r>
              <a:rPr lang="en-US" dirty="0" smtClean="0"/>
              <a:t>obviously don't </a:t>
            </a:r>
            <a:r>
              <a:rPr lang="en-US" dirty="0"/>
              <a:t>speak Khmer. But that was also a fun challenge because it </a:t>
            </a:r>
            <a:r>
              <a:rPr lang="en-US" dirty="0" smtClean="0"/>
              <a:t>forced us </a:t>
            </a:r>
            <a:r>
              <a:rPr lang="en-US" dirty="0"/>
              <a:t>as teachers to think out of the box in order for the students </a:t>
            </a:r>
            <a:r>
              <a:rPr lang="en-US" dirty="0" smtClean="0"/>
              <a:t>to understand </a:t>
            </a:r>
            <a:r>
              <a:rPr lang="en-US" dirty="0"/>
              <a:t>what we were trying to each them. So we used a lot of </a:t>
            </a:r>
            <a:r>
              <a:rPr lang="en-US" dirty="0" smtClean="0"/>
              <a:t>hand gestures </a:t>
            </a:r>
            <a:r>
              <a:rPr lang="en-US" dirty="0"/>
              <a:t>and body language to explain different things. And the </a:t>
            </a:r>
            <a:r>
              <a:rPr lang="en-US" dirty="0" smtClean="0"/>
              <a:t>children seemed </a:t>
            </a:r>
            <a:r>
              <a:rPr lang="en-US" dirty="0"/>
              <a:t>to like it and they also remembered what we taught </a:t>
            </a:r>
            <a:r>
              <a:rPr lang="en-US" dirty="0" smtClean="0"/>
              <a:t>them. At the end of each day we always played some games with the students. Usually it was games related to the themes we had worked with during the afternoon. </a:t>
            </a:r>
          </a:p>
          <a:p>
            <a:r>
              <a:rPr lang="en-US" dirty="0" smtClean="0"/>
              <a:t>All in all, being a teacher at PIO in Cambodia has been a truly</a:t>
            </a:r>
          </a:p>
          <a:p>
            <a:r>
              <a:rPr lang="en-US" dirty="0" smtClean="0"/>
              <a:t>wonderful </a:t>
            </a:r>
            <a:r>
              <a:rPr lang="en-US" dirty="0"/>
              <a:t>experience and the smiles of those lovely kids will always be</a:t>
            </a:r>
          </a:p>
          <a:p>
            <a:r>
              <a:rPr lang="en-US" dirty="0"/>
              <a:t>with us. It was hard and exhausting work but also amazing and so </a:t>
            </a:r>
            <a:r>
              <a:rPr lang="en-US" dirty="0" smtClean="0"/>
              <a:t>giving”.</a:t>
            </a:r>
            <a:endParaRPr lang="en-US" dirty="0"/>
          </a:p>
          <a:p>
            <a:endParaRPr lang="en-US" dirty="0"/>
          </a:p>
          <a:p>
            <a:endParaRPr lang="en-US" dirty="0"/>
          </a:p>
        </p:txBody>
      </p:sp>
      <p:pic>
        <p:nvPicPr>
          <p:cNvPr id="5" name="Picture 4" descr="DSC05343.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444613" y="725027"/>
            <a:ext cx="3277920" cy="245844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943701532"/>
      </p:ext>
    </p:extLst>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pic>
        <p:nvPicPr>
          <p:cNvPr id="5" name="Picture 4" descr="6.jpe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84668" y="7457348"/>
            <a:ext cx="4011443" cy="2448652"/>
          </a:xfrm>
          <a:prstGeom prst="rect">
            <a:avLst/>
          </a:prstGeom>
        </p:spPr>
      </p:pic>
      <p:pic>
        <p:nvPicPr>
          <p:cNvPr id="6" name="Picture 5" descr="IMG_2973.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4151931" y="7687733"/>
            <a:ext cx="2655270" cy="1991452"/>
          </a:xfrm>
          <a:prstGeom prst="rect">
            <a:avLst/>
          </a:prstGeom>
        </p:spPr>
      </p:pic>
      <p:sp>
        <p:nvSpPr>
          <p:cNvPr id="2" name="TextBox 1"/>
          <p:cNvSpPr txBox="1"/>
          <p:nvPr/>
        </p:nvSpPr>
        <p:spPr>
          <a:xfrm>
            <a:off x="135467" y="81464"/>
            <a:ext cx="6722533" cy="7755969"/>
          </a:xfrm>
          <a:prstGeom prst="rect">
            <a:avLst/>
          </a:prstGeom>
          <a:noFill/>
        </p:spPr>
        <p:txBody>
          <a:bodyPr wrap="square" rtlCol="0">
            <a:spAutoFit/>
          </a:bodyPr>
          <a:lstStyle/>
          <a:p>
            <a:r>
              <a:rPr lang="en-US" sz="2000" b="1" dirty="0">
                <a:latin typeface="Apple Chancery"/>
                <a:cs typeface="Apple Chancery"/>
              </a:rPr>
              <a:t>Dear donors</a:t>
            </a:r>
            <a:r>
              <a:rPr lang="en-US" sz="2000" dirty="0">
                <a:latin typeface="Apple Chancery"/>
                <a:cs typeface="Apple Chancery"/>
              </a:rPr>
              <a:t>,</a:t>
            </a:r>
          </a:p>
          <a:p>
            <a:r>
              <a:rPr lang="en-US" dirty="0">
                <a:latin typeface="Apple Chancery"/>
                <a:cs typeface="Apple Chancery"/>
              </a:rPr>
              <a:t> </a:t>
            </a:r>
          </a:p>
          <a:p>
            <a:r>
              <a:rPr lang="en-US" dirty="0">
                <a:latin typeface="Apple Chancery"/>
                <a:cs typeface="Apple Chancery"/>
              </a:rPr>
              <a:t>Thank you all so much for the new building of the Stung </a:t>
            </a:r>
            <a:r>
              <a:rPr lang="en-US" dirty="0" smtClean="0">
                <a:latin typeface="Apple Chancery"/>
                <a:cs typeface="Apple Chancery"/>
              </a:rPr>
              <a:t>Mean </a:t>
            </a:r>
            <a:r>
              <a:rPr lang="en-US" dirty="0" err="1">
                <a:latin typeface="Apple Chancery"/>
                <a:cs typeface="Apple Chancery"/>
              </a:rPr>
              <a:t>C</a:t>
            </a:r>
            <a:r>
              <a:rPr lang="en-US" dirty="0" err="1" smtClean="0">
                <a:latin typeface="Apple Chancery"/>
                <a:cs typeface="Apple Chancery"/>
              </a:rPr>
              <a:t>hey</a:t>
            </a:r>
            <a:r>
              <a:rPr lang="en-US" dirty="0" smtClean="0">
                <a:latin typeface="Apple Chancery"/>
                <a:cs typeface="Apple Chancery"/>
              </a:rPr>
              <a:t> </a:t>
            </a:r>
            <a:r>
              <a:rPr lang="en-US" dirty="0">
                <a:latin typeface="Apple Chancery"/>
                <a:cs typeface="Apple Chancery"/>
              </a:rPr>
              <a:t>school! </a:t>
            </a:r>
          </a:p>
          <a:p>
            <a:r>
              <a:rPr lang="en-US" dirty="0" smtClean="0">
                <a:latin typeface="Apple Chancery"/>
                <a:cs typeface="Apple Chancery"/>
              </a:rPr>
              <a:t>My </a:t>
            </a:r>
            <a:r>
              <a:rPr lang="en-US" dirty="0">
                <a:latin typeface="Apple Chancery"/>
                <a:cs typeface="Apple Chancery"/>
              </a:rPr>
              <a:t>name is Davy </a:t>
            </a:r>
            <a:r>
              <a:rPr lang="en-US" dirty="0" err="1">
                <a:latin typeface="Apple Chancery"/>
                <a:cs typeface="Apple Chancery"/>
              </a:rPr>
              <a:t>U</a:t>
            </a:r>
            <a:r>
              <a:rPr lang="en-US" dirty="0" err="1" smtClean="0">
                <a:latin typeface="Apple Chancery"/>
                <a:cs typeface="Apple Chancery"/>
              </a:rPr>
              <a:t>ng</a:t>
            </a:r>
            <a:r>
              <a:rPr lang="en-US" dirty="0" smtClean="0">
                <a:latin typeface="Apple Chancery"/>
                <a:cs typeface="Apple Chancery"/>
              </a:rPr>
              <a:t> </a:t>
            </a:r>
            <a:r>
              <a:rPr lang="en-US" dirty="0">
                <a:latin typeface="Apple Chancery"/>
                <a:cs typeface="Apple Chancery"/>
              </a:rPr>
              <a:t>and I have been working with PIO since 2006</a:t>
            </a:r>
            <a:r>
              <a:rPr lang="en-US" dirty="0" smtClean="0">
                <a:latin typeface="Apple Chancery"/>
                <a:cs typeface="Apple Chancery"/>
              </a:rPr>
              <a:t>. I am currently the teacher in third and fourth grade. </a:t>
            </a:r>
          </a:p>
          <a:p>
            <a:r>
              <a:rPr lang="en-US" dirty="0" smtClean="0">
                <a:latin typeface="Apple Chancery"/>
                <a:cs typeface="Apple Chancery"/>
              </a:rPr>
              <a:t>When I started to teach at PIO, the staff was amazing but the setting was quite limiting. The </a:t>
            </a:r>
            <a:r>
              <a:rPr lang="en-US" dirty="0">
                <a:latin typeface="Apple Chancery"/>
                <a:cs typeface="Apple Chancery"/>
              </a:rPr>
              <a:t>old school </a:t>
            </a:r>
            <a:r>
              <a:rPr lang="en-US" dirty="0" smtClean="0">
                <a:latin typeface="Apple Chancery"/>
                <a:cs typeface="Apple Chancery"/>
              </a:rPr>
              <a:t>in Stung Mean </a:t>
            </a:r>
            <a:r>
              <a:rPr lang="en-US" dirty="0" err="1" smtClean="0">
                <a:latin typeface="Apple Chancery"/>
                <a:cs typeface="Apple Chancery"/>
              </a:rPr>
              <a:t>Chey</a:t>
            </a:r>
            <a:r>
              <a:rPr lang="en-US" dirty="0" smtClean="0">
                <a:latin typeface="Apple Chancery"/>
                <a:cs typeface="Apple Chancery"/>
              </a:rPr>
              <a:t> was </a:t>
            </a:r>
            <a:r>
              <a:rPr lang="en-US" dirty="0">
                <a:latin typeface="Apple Chancery"/>
                <a:cs typeface="Apple Chancery"/>
              </a:rPr>
              <a:t>small and there were just a few windows. There was always a very bad smell in the classrooms and many flies. It was hot, dark and noisy. We had seven small classrooms, narrow corridors and not enough space for all the children. </a:t>
            </a:r>
            <a:endParaRPr lang="en-US" dirty="0" smtClean="0">
              <a:latin typeface="Apple Chancery"/>
              <a:cs typeface="Apple Chancery"/>
            </a:endParaRPr>
          </a:p>
          <a:p>
            <a:r>
              <a:rPr lang="en-US" dirty="0" smtClean="0">
                <a:latin typeface="Apple Chancery"/>
                <a:cs typeface="Apple Chancery"/>
              </a:rPr>
              <a:t>The </a:t>
            </a:r>
            <a:r>
              <a:rPr lang="en-US" dirty="0">
                <a:latin typeface="Apple Chancery"/>
                <a:cs typeface="Apple Chancery"/>
              </a:rPr>
              <a:t>new building instead is amazing! We have nine classes, a big library, a meeting room and a great dining hall on the top floor. The children are very happy about the new building. It is well </a:t>
            </a:r>
            <a:r>
              <a:rPr lang="en-US" dirty="0" smtClean="0">
                <a:latin typeface="Apple Chancery"/>
                <a:cs typeface="Apple Chancery"/>
              </a:rPr>
              <a:t>lit, </a:t>
            </a:r>
            <a:r>
              <a:rPr lang="en-US" dirty="0">
                <a:latin typeface="Apple Chancery"/>
                <a:cs typeface="Apple Chancery"/>
              </a:rPr>
              <a:t>colorful and spacious. </a:t>
            </a:r>
            <a:r>
              <a:rPr lang="en-US" dirty="0" smtClean="0">
                <a:latin typeface="Apple Chancery"/>
                <a:cs typeface="Apple Chancery"/>
              </a:rPr>
              <a:t>The </a:t>
            </a:r>
            <a:r>
              <a:rPr lang="en-US" dirty="0">
                <a:latin typeface="Apple Chancery"/>
                <a:cs typeface="Apple Chancery"/>
              </a:rPr>
              <a:t>new building is the perfect setting where the children can be happy and study in a safe environment! </a:t>
            </a:r>
          </a:p>
          <a:p>
            <a:r>
              <a:rPr lang="en-US" dirty="0">
                <a:latin typeface="Apple Chancery"/>
                <a:cs typeface="Apple Chancery"/>
              </a:rPr>
              <a:t>A huge thank you </a:t>
            </a:r>
            <a:r>
              <a:rPr lang="en-US" dirty="0" smtClean="0">
                <a:latin typeface="Apple Chancery"/>
                <a:cs typeface="Apple Chancery"/>
              </a:rPr>
              <a:t>to…</a:t>
            </a:r>
          </a:p>
          <a:p>
            <a:r>
              <a:rPr lang="en-US" sz="2000" b="1" dirty="0" smtClean="0">
                <a:latin typeface="Apple Chancery"/>
                <a:cs typeface="Apple Chancery"/>
              </a:rPr>
              <a:t>Kathy </a:t>
            </a:r>
            <a:r>
              <a:rPr lang="en-US" sz="2000" b="1" dirty="0">
                <a:latin typeface="Apple Chancery"/>
                <a:cs typeface="Apple Chancery"/>
              </a:rPr>
              <a:t>Hutchinson’s family, </a:t>
            </a:r>
            <a:r>
              <a:rPr lang="en-US" sz="2000" b="1" dirty="0" smtClean="0">
                <a:latin typeface="Apple Chancery"/>
                <a:cs typeface="Apple Chancery"/>
              </a:rPr>
              <a:t>the Davidson Family Foundation, Project Hammer (</a:t>
            </a:r>
            <a:r>
              <a:rPr lang="en-US" sz="2000" b="1" dirty="0">
                <a:latin typeface="Apple Chancery"/>
                <a:cs typeface="Apple Chancery"/>
              </a:rPr>
              <a:t>Singapore), </a:t>
            </a:r>
            <a:r>
              <a:rPr lang="en-US" sz="2000" b="1" dirty="0" smtClean="0">
                <a:latin typeface="Apple Chancery"/>
                <a:cs typeface="Apple Chancery"/>
              </a:rPr>
              <a:t>Mrs</a:t>
            </a:r>
            <a:r>
              <a:rPr lang="en-US" sz="2000" b="1" dirty="0">
                <a:latin typeface="Apple Chancery"/>
                <a:cs typeface="Apple Chancery"/>
              </a:rPr>
              <a:t>. </a:t>
            </a:r>
            <a:r>
              <a:rPr lang="en-US" sz="2000" b="1" dirty="0" err="1">
                <a:latin typeface="Apple Chancery"/>
                <a:cs typeface="Apple Chancery"/>
              </a:rPr>
              <a:t>Qiaoling</a:t>
            </a:r>
            <a:r>
              <a:rPr lang="en-US" sz="2000" b="1" dirty="0">
                <a:latin typeface="Apple Chancery"/>
                <a:cs typeface="Apple Chancery"/>
              </a:rPr>
              <a:t> Di </a:t>
            </a:r>
            <a:r>
              <a:rPr lang="en-US" sz="2000" b="1" dirty="0" err="1">
                <a:latin typeface="Apple Chancery"/>
                <a:cs typeface="Apple Chancery"/>
              </a:rPr>
              <a:t>Heil</a:t>
            </a:r>
            <a:r>
              <a:rPr lang="en-US" sz="2000" b="1" dirty="0">
                <a:latin typeface="Apple Chancery"/>
                <a:cs typeface="Apple Chancery"/>
              </a:rPr>
              <a:t>, Mr. Richard </a:t>
            </a:r>
            <a:r>
              <a:rPr lang="en-US" sz="2000" b="1" dirty="0" err="1">
                <a:latin typeface="Apple Chancery"/>
                <a:cs typeface="Apple Chancery"/>
              </a:rPr>
              <a:t>Teo</a:t>
            </a:r>
            <a:r>
              <a:rPr lang="en-US" sz="2000" b="1" dirty="0">
                <a:latin typeface="Apple Chancery"/>
                <a:cs typeface="Apple Chancery"/>
              </a:rPr>
              <a:t>, </a:t>
            </a:r>
            <a:r>
              <a:rPr lang="en-US" sz="2000" b="1" dirty="0" smtClean="0">
                <a:latin typeface="Apple Chancery"/>
                <a:cs typeface="Apple Chancery"/>
              </a:rPr>
              <a:t>Mrs</a:t>
            </a:r>
            <a:r>
              <a:rPr lang="en-US" sz="2000" b="1" dirty="0">
                <a:latin typeface="Apple Chancery"/>
                <a:cs typeface="Apple Chancery"/>
              </a:rPr>
              <a:t>. Maria Newman</a:t>
            </a:r>
            <a:r>
              <a:rPr lang="en-US" sz="2000" b="1" dirty="0" smtClean="0">
                <a:latin typeface="Apple Chancery"/>
                <a:cs typeface="Apple Chancery"/>
              </a:rPr>
              <a:t>, </a:t>
            </a:r>
            <a:r>
              <a:rPr lang="en-US" sz="2000" b="1" dirty="0">
                <a:latin typeface="Apple Chancery"/>
                <a:cs typeface="Apple Chancery"/>
              </a:rPr>
              <a:t>Mr. Tom </a:t>
            </a:r>
            <a:r>
              <a:rPr lang="en-US" sz="2000" b="1" dirty="0" err="1">
                <a:latin typeface="Apple Chancery"/>
                <a:cs typeface="Apple Chancery"/>
              </a:rPr>
              <a:t>MacGuinness</a:t>
            </a:r>
            <a:r>
              <a:rPr lang="en-US" sz="2000" b="1" dirty="0">
                <a:latin typeface="Apple Chancery"/>
                <a:cs typeface="Apple Chancery"/>
              </a:rPr>
              <a:t>, Mr. </a:t>
            </a:r>
            <a:r>
              <a:rPr lang="en-US" sz="2000" b="1" dirty="0" err="1">
                <a:latin typeface="Apple Chancery"/>
                <a:cs typeface="Apple Chancery"/>
              </a:rPr>
              <a:t>Hiragushi</a:t>
            </a:r>
            <a:r>
              <a:rPr lang="en-US" sz="2000" b="1" dirty="0">
                <a:latin typeface="Apple Chancery"/>
                <a:cs typeface="Apple Chancery"/>
              </a:rPr>
              <a:t> </a:t>
            </a:r>
            <a:r>
              <a:rPr lang="en-US" sz="2000" b="1" dirty="0" err="1">
                <a:latin typeface="Apple Chancery"/>
                <a:cs typeface="Apple Chancery"/>
              </a:rPr>
              <a:t>Tomoyuki</a:t>
            </a:r>
            <a:r>
              <a:rPr lang="en-US" sz="2000" b="1" dirty="0">
                <a:latin typeface="Apple Chancery"/>
                <a:cs typeface="Apple Chancery"/>
              </a:rPr>
              <a:t>, Mr. Steve </a:t>
            </a:r>
            <a:r>
              <a:rPr lang="en-US" sz="2000" b="1" dirty="0" err="1">
                <a:latin typeface="Apple Chancery"/>
                <a:cs typeface="Apple Chancery"/>
              </a:rPr>
              <a:t>Christov</a:t>
            </a:r>
            <a:r>
              <a:rPr lang="en-US" sz="2000" b="1" dirty="0">
                <a:latin typeface="Apple Chancery"/>
                <a:cs typeface="Apple Chancery"/>
              </a:rPr>
              <a:t>, </a:t>
            </a:r>
            <a:r>
              <a:rPr lang="en-US" sz="2000" b="1" dirty="0" smtClean="0">
                <a:latin typeface="Apple Chancery"/>
                <a:cs typeface="Apple Chancery"/>
              </a:rPr>
              <a:t>Lotus Lives, Macquarie, Ingrid and Marc </a:t>
            </a:r>
            <a:r>
              <a:rPr lang="en-US" sz="2000" b="1" dirty="0" err="1" smtClean="0">
                <a:latin typeface="Apple Chancery"/>
                <a:cs typeface="Apple Chancery"/>
              </a:rPr>
              <a:t>Giesselink</a:t>
            </a:r>
            <a:r>
              <a:rPr lang="en-US" sz="2000" dirty="0">
                <a:latin typeface="Apple Chancery"/>
                <a:cs typeface="Apple Chancery"/>
              </a:rPr>
              <a:t>. </a:t>
            </a:r>
          </a:p>
          <a:p>
            <a:r>
              <a:rPr lang="en-US" dirty="0">
                <a:latin typeface="Apple Chancery"/>
                <a:cs typeface="Apple Chancery"/>
              </a:rPr>
              <a:t>Your support and kindness is helping PIO to make a difference</a:t>
            </a:r>
            <a:r>
              <a:rPr lang="en-US" dirty="0" smtClean="0">
                <a:latin typeface="Apple Chancery"/>
                <a:cs typeface="Apple Chancery"/>
              </a:rPr>
              <a:t>!</a:t>
            </a:r>
          </a:p>
          <a:p>
            <a:r>
              <a:rPr lang="en-US" dirty="0" smtClean="0">
                <a:latin typeface="Apple Chancery"/>
                <a:cs typeface="Apple Chancery"/>
              </a:rPr>
              <a:t>Best wishes, </a:t>
            </a:r>
            <a:endParaRPr lang="en-US" dirty="0">
              <a:latin typeface="Apple Chancery"/>
              <a:cs typeface="Apple Chancery"/>
            </a:endParaRPr>
          </a:p>
          <a:p>
            <a:pPr algn="r"/>
            <a:r>
              <a:rPr lang="en-US" dirty="0" smtClean="0">
                <a:latin typeface="Apple Chancery"/>
                <a:cs typeface="Apple Chancery"/>
              </a:rPr>
              <a:t>Davy</a:t>
            </a:r>
            <a:endParaRPr lang="en-US" dirty="0">
              <a:latin typeface="Apple Chancery"/>
              <a:cs typeface="Apple Chancery"/>
            </a:endParaRPr>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632821417"/>
      </p:ext>
    </p:extLst>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8" descr="IMG_2984.JPG"/>
          <p:cNvPicPr>
            <a:picLocks noChangeAspect="1"/>
          </p:cNvPicPr>
          <p:nvPr/>
        </p:nvPicPr>
        <p:blipFill>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rot="5400000">
            <a:off x="-71045" y="6339730"/>
            <a:ext cx="3445554" cy="2584166"/>
          </a:xfrm>
          <a:prstGeom prst="rect">
            <a:avLst/>
          </a:prstGeom>
          <a:ln w="22225">
            <a:solidFill>
              <a:srgbClr val="FFFF00"/>
            </a:solidFill>
          </a:ln>
        </p:spPr>
      </p:pic>
      <p:pic>
        <p:nvPicPr>
          <p:cNvPr id="11" name="Picture 10" descr="IMG_2982.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098800" y="7193298"/>
            <a:ext cx="3410351" cy="2557763"/>
          </a:xfrm>
          <a:prstGeom prst="rect">
            <a:avLst/>
          </a:prstGeom>
          <a:ln w="22225">
            <a:solidFill>
              <a:srgbClr val="008000"/>
            </a:solidFill>
          </a:ln>
        </p:spPr>
      </p:pic>
      <p:sp>
        <p:nvSpPr>
          <p:cNvPr id="17" name="TextBox 16"/>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THANK YOU TO ALL OUR SUPPORTERS!</a:t>
            </a:r>
          </a:p>
        </p:txBody>
      </p:sp>
      <p:sp>
        <p:nvSpPr>
          <p:cNvPr id="21" name="TextBox 20"/>
          <p:cNvSpPr txBox="1"/>
          <p:nvPr/>
        </p:nvSpPr>
        <p:spPr>
          <a:xfrm>
            <a:off x="2943815" y="5942170"/>
            <a:ext cx="3565336" cy="1200329"/>
          </a:xfrm>
          <a:prstGeom prst="rect">
            <a:avLst/>
          </a:prstGeom>
          <a:noFill/>
        </p:spPr>
        <p:txBody>
          <a:bodyPr wrap="square" rtlCol="0">
            <a:spAutoFit/>
          </a:bodyPr>
          <a:lstStyle/>
          <a:p>
            <a:r>
              <a:rPr lang="en-US" dirty="0" smtClean="0">
                <a:latin typeface="Chalkboard"/>
                <a:cs typeface="Chalkboard"/>
              </a:rPr>
              <a:t>School material donations and a big help with painting and planting at the playground from </a:t>
            </a:r>
            <a:endParaRPr lang="en-US" dirty="0">
              <a:latin typeface="Chalkboard"/>
              <a:cs typeface="Chalkboard"/>
            </a:endParaRPr>
          </a:p>
          <a:p>
            <a:r>
              <a:rPr lang="en-US" dirty="0" smtClean="0">
                <a:latin typeface="Chalkboard"/>
                <a:cs typeface="Chalkboard"/>
              </a:rPr>
              <a:t>Price Waterhouse Coopers, Ltd. </a:t>
            </a:r>
            <a:endParaRPr lang="en-US" dirty="0">
              <a:latin typeface="Chalkboard"/>
              <a:cs typeface="Chalkboard"/>
            </a:endParaRPr>
          </a:p>
        </p:txBody>
      </p:sp>
      <p:pic>
        <p:nvPicPr>
          <p:cNvPr id="13" name="Picture 12" descr="IMG_3095.JP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213501" y="712842"/>
            <a:ext cx="3352799" cy="2514598"/>
          </a:xfrm>
          <a:prstGeom prst="rect">
            <a:avLst/>
          </a:prstGeom>
          <a:ln w="22225">
            <a:solidFill>
              <a:srgbClr val="FFFF00"/>
            </a:solidFill>
          </a:ln>
        </p:spPr>
      </p:pic>
      <p:sp>
        <p:nvSpPr>
          <p:cNvPr id="2" name="TextBox 1"/>
          <p:cNvSpPr txBox="1"/>
          <p:nvPr/>
        </p:nvSpPr>
        <p:spPr>
          <a:xfrm>
            <a:off x="0" y="3288142"/>
            <a:ext cx="3721501" cy="2031325"/>
          </a:xfrm>
          <a:prstGeom prst="rect">
            <a:avLst/>
          </a:prstGeom>
          <a:noFill/>
        </p:spPr>
        <p:txBody>
          <a:bodyPr wrap="square" rtlCol="0">
            <a:spAutoFit/>
          </a:bodyPr>
          <a:lstStyle/>
          <a:p>
            <a:r>
              <a:rPr lang="en-US" dirty="0">
                <a:latin typeface="Chalkboard"/>
                <a:cs typeface="Chalkboard"/>
              </a:rPr>
              <a:t>A day at the water park for the children of the orphanage and a workshop for the PIO teachers thanks to </a:t>
            </a:r>
            <a:r>
              <a:rPr lang="en-US" dirty="0" smtClean="0">
                <a:latin typeface="Chalkboard"/>
                <a:cs typeface="Chalkboard"/>
              </a:rPr>
              <a:t>Kendra, Katie, Abby and Isabel, teachers </a:t>
            </a:r>
            <a:r>
              <a:rPr lang="en-US" dirty="0">
                <a:latin typeface="Chalkboard"/>
                <a:cs typeface="Chalkboard"/>
              </a:rPr>
              <a:t>at the Canadian International School of Singapore</a:t>
            </a:r>
          </a:p>
          <a:p>
            <a:endParaRPr lang="en-US" dirty="0"/>
          </a:p>
        </p:txBody>
      </p:sp>
      <p:pic>
        <p:nvPicPr>
          <p:cNvPr id="3" name="Picture 2" descr="535055_447248071976216_1207446352_n.jp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721501" y="1361976"/>
            <a:ext cx="2787650" cy="3716867"/>
          </a:xfrm>
          <a:prstGeom prst="rect">
            <a:avLst/>
          </a:prstGeom>
          <a:ln w="22225">
            <a:solidFill>
              <a:srgbClr val="008000"/>
            </a:solidFill>
          </a:ln>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92975972"/>
      </p:ext>
    </p:extLst>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descr="IMG_3038.JPG"/>
          <p:cNvPicPr>
            <a:picLocks noChangeAspect="1"/>
          </p:cNvPicPr>
          <p:nvPr/>
        </p:nvPicPr>
        <p:blipFill rotWithShape="1">
          <a:blip r:embed="rId2"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rcRect/>
          <a:stretch/>
        </p:blipFill>
        <p:spPr>
          <a:xfrm>
            <a:off x="3374846" y="6139178"/>
            <a:ext cx="3448800" cy="2264400"/>
          </a:xfrm>
          <a:prstGeom prst="rect">
            <a:avLst/>
          </a:prstGeom>
          <a:ln w="22225">
            <a:solidFill>
              <a:srgbClr val="FFFF00"/>
            </a:solidFill>
          </a:ln>
        </p:spPr>
      </p:pic>
      <p:pic>
        <p:nvPicPr>
          <p:cNvPr id="5" name="Picture 4" descr="IMG_3109.JPG"/>
          <p:cNvPicPr>
            <a:picLocks noChangeAspect="1"/>
          </p:cNvPicPr>
          <p:nvPr/>
        </p:nvPicPr>
        <p:blipFill>
          <a:blip r:embed="rId3"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1045" y="4569041"/>
            <a:ext cx="3386609" cy="2539958"/>
          </a:xfrm>
          <a:prstGeom prst="rect">
            <a:avLst/>
          </a:prstGeom>
          <a:ln w="22225">
            <a:solidFill>
              <a:srgbClr val="FFFF00"/>
            </a:solidFill>
          </a:ln>
        </p:spPr>
      </p:pic>
      <p:sp>
        <p:nvSpPr>
          <p:cNvPr id="7" name="TextBox 6"/>
          <p:cNvSpPr txBox="1"/>
          <p:nvPr/>
        </p:nvSpPr>
        <p:spPr>
          <a:xfrm>
            <a:off x="0" y="0"/>
            <a:ext cx="6857999" cy="523220"/>
          </a:xfrm>
          <a:prstGeom prst="rect">
            <a:avLst/>
          </a:prstGeom>
          <a:solidFill>
            <a:srgbClr val="FFFF00"/>
          </a:solidFill>
        </p:spPr>
        <p:txBody>
          <a:bodyPr wrap="square" rtlCol="0">
            <a:spAutoFit/>
          </a:bodyPr>
          <a:lstStyle/>
          <a:p>
            <a:pPr algn="ctr"/>
            <a:r>
              <a:rPr lang="en-US" sz="2800" dirty="0" smtClean="0">
                <a:solidFill>
                  <a:srgbClr val="FF0000"/>
                </a:solidFill>
                <a:latin typeface="Chalkboard"/>
                <a:cs typeface="Chalkboard"/>
              </a:rPr>
              <a:t>THANK YOU TO ALL OUR SUPPORTERS!</a:t>
            </a:r>
          </a:p>
        </p:txBody>
      </p:sp>
      <p:sp>
        <p:nvSpPr>
          <p:cNvPr id="9" name="TextBox 8"/>
          <p:cNvSpPr txBox="1"/>
          <p:nvPr/>
        </p:nvSpPr>
        <p:spPr>
          <a:xfrm>
            <a:off x="3374846" y="5023929"/>
            <a:ext cx="3347689" cy="923330"/>
          </a:xfrm>
          <a:prstGeom prst="rect">
            <a:avLst/>
          </a:prstGeom>
          <a:noFill/>
        </p:spPr>
        <p:txBody>
          <a:bodyPr wrap="square" rtlCol="0">
            <a:spAutoFit/>
          </a:bodyPr>
          <a:lstStyle/>
          <a:p>
            <a:r>
              <a:rPr lang="en-US" dirty="0" smtClean="0">
                <a:latin typeface="Chalkboard"/>
                <a:cs typeface="Chalkboard"/>
              </a:rPr>
              <a:t>Rice distribution to the Stung Mean </a:t>
            </a:r>
            <a:r>
              <a:rPr lang="en-US" dirty="0" err="1" smtClean="0">
                <a:latin typeface="Chalkboard"/>
                <a:cs typeface="Chalkboard"/>
              </a:rPr>
              <a:t>Chey</a:t>
            </a:r>
            <a:r>
              <a:rPr lang="en-US" dirty="0" smtClean="0">
                <a:latin typeface="Chalkboard"/>
                <a:cs typeface="Chalkboard"/>
              </a:rPr>
              <a:t> families supported </a:t>
            </a:r>
          </a:p>
          <a:p>
            <a:r>
              <a:rPr lang="en-US" dirty="0">
                <a:latin typeface="Chalkboard"/>
                <a:cs typeface="Chalkboard"/>
              </a:rPr>
              <a:t>b</a:t>
            </a:r>
            <a:r>
              <a:rPr lang="en-US" dirty="0" smtClean="0">
                <a:latin typeface="Chalkboard"/>
                <a:cs typeface="Chalkboard"/>
              </a:rPr>
              <a:t>y </a:t>
            </a:r>
            <a:r>
              <a:rPr lang="en-US" dirty="0" err="1" smtClean="0">
                <a:latin typeface="Chalkboard"/>
                <a:cs typeface="Chalkboard"/>
              </a:rPr>
              <a:t>JustWorld</a:t>
            </a:r>
            <a:r>
              <a:rPr lang="en-US" dirty="0" smtClean="0">
                <a:latin typeface="Chalkboard"/>
                <a:cs typeface="Chalkboard"/>
              </a:rPr>
              <a:t> International</a:t>
            </a:r>
            <a:endParaRPr lang="en-US" dirty="0">
              <a:latin typeface="Chalkboard"/>
              <a:cs typeface="Chalkboard"/>
            </a:endParaRPr>
          </a:p>
        </p:txBody>
      </p:sp>
      <p:sp>
        <p:nvSpPr>
          <p:cNvPr id="12" name="TextBox 11"/>
          <p:cNvSpPr txBox="1"/>
          <p:nvPr/>
        </p:nvSpPr>
        <p:spPr>
          <a:xfrm>
            <a:off x="217308" y="7349067"/>
            <a:ext cx="3224388" cy="923330"/>
          </a:xfrm>
          <a:prstGeom prst="rect">
            <a:avLst/>
          </a:prstGeom>
          <a:noFill/>
        </p:spPr>
        <p:txBody>
          <a:bodyPr wrap="square" rtlCol="0">
            <a:spAutoFit/>
          </a:bodyPr>
          <a:lstStyle/>
          <a:p>
            <a:r>
              <a:rPr lang="en-US" dirty="0" err="1" smtClean="0">
                <a:latin typeface="Chalkboard"/>
                <a:cs typeface="Chalkboard"/>
              </a:rPr>
              <a:t>JustWorld</a:t>
            </a:r>
            <a:r>
              <a:rPr lang="en-US" dirty="0" smtClean="0">
                <a:latin typeface="Chalkboard"/>
                <a:cs typeface="Chalkboard"/>
              </a:rPr>
              <a:t> ambassador </a:t>
            </a:r>
          </a:p>
          <a:p>
            <a:r>
              <a:rPr lang="en-US" dirty="0" smtClean="0">
                <a:latin typeface="Chalkboard"/>
                <a:cs typeface="Chalkboard"/>
              </a:rPr>
              <a:t>Mia </a:t>
            </a:r>
            <a:r>
              <a:rPr lang="en-US" dirty="0" err="1" smtClean="0">
                <a:latin typeface="Chalkboard"/>
                <a:cs typeface="Chalkboard"/>
              </a:rPr>
              <a:t>Marzotto</a:t>
            </a:r>
            <a:r>
              <a:rPr lang="en-US" dirty="0" smtClean="0">
                <a:latin typeface="Chalkboard"/>
                <a:cs typeface="Chalkboard"/>
              </a:rPr>
              <a:t> working on the newsletter with a lot of help </a:t>
            </a:r>
            <a:endParaRPr lang="en-US" dirty="0">
              <a:latin typeface="Chalkboard"/>
              <a:cs typeface="Chalkboard"/>
            </a:endParaRPr>
          </a:p>
        </p:txBody>
      </p:sp>
      <p:sp>
        <p:nvSpPr>
          <p:cNvPr id="13" name="TextBox 12"/>
          <p:cNvSpPr txBox="1"/>
          <p:nvPr/>
        </p:nvSpPr>
        <p:spPr>
          <a:xfrm>
            <a:off x="1" y="8476383"/>
            <a:ext cx="6872986" cy="1446550"/>
          </a:xfrm>
          <a:prstGeom prst="rect">
            <a:avLst/>
          </a:prstGeom>
          <a:solidFill>
            <a:srgbClr val="008000"/>
          </a:solidFill>
        </p:spPr>
        <p:txBody>
          <a:bodyPr wrap="square" rtlCol="0">
            <a:spAutoFit/>
          </a:bodyPr>
          <a:lstStyle/>
          <a:p>
            <a:pPr algn="ctr"/>
            <a:r>
              <a:rPr lang="en-US" sz="2800" dirty="0" smtClean="0">
                <a:solidFill>
                  <a:schemeClr val="bg1"/>
                </a:solidFill>
              </a:rPr>
              <a:t>Please consider making a donation today!</a:t>
            </a:r>
          </a:p>
          <a:p>
            <a:pPr algn="ctr"/>
            <a:r>
              <a:rPr lang="en-US" sz="2000" dirty="0" smtClean="0">
                <a:solidFill>
                  <a:schemeClr val="bg1"/>
                </a:solidFill>
              </a:rPr>
              <a:t>Visit us at</a:t>
            </a:r>
          </a:p>
          <a:p>
            <a:pPr algn="ctr"/>
            <a:r>
              <a:rPr lang="en-US" sz="2000" dirty="0" err="1" smtClean="0">
                <a:solidFill>
                  <a:schemeClr val="bg1"/>
                </a:solidFill>
              </a:rPr>
              <a:t>www.peopleimprovement.org</a:t>
            </a:r>
            <a:r>
              <a:rPr lang="en-US" sz="2000" dirty="0" smtClean="0">
                <a:solidFill>
                  <a:schemeClr val="bg1"/>
                </a:solidFill>
              </a:rPr>
              <a:t> </a:t>
            </a:r>
          </a:p>
          <a:p>
            <a:pPr algn="ctr"/>
            <a:r>
              <a:rPr lang="en-US" sz="2000" dirty="0" err="1" smtClean="0">
                <a:solidFill>
                  <a:schemeClr val="bg1"/>
                </a:solidFill>
              </a:rPr>
              <a:t>www.facebook.com</a:t>
            </a:r>
            <a:r>
              <a:rPr lang="en-US" sz="2000" dirty="0">
                <a:solidFill>
                  <a:schemeClr val="bg1"/>
                </a:solidFill>
              </a:rPr>
              <a:t>/</a:t>
            </a:r>
            <a:r>
              <a:rPr lang="en-US" sz="2000" dirty="0" err="1" smtClean="0">
                <a:solidFill>
                  <a:schemeClr val="bg1"/>
                </a:solidFill>
              </a:rPr>
              <a:t>pio.cambodia</a:t>
            </a:r>
            <a:endParaRPr lang="en-US" sz="2000" dirty="0" smtClean="0">
              <a:solidFill>
                <a:schemeClr val="bg1"/>
              </a:solidFill>
            </a:endParaRPr>
          </a:p>
        </p:txBody>
      </p:sp>
      <p:pic>
        <p:nvPicPr>
          <p:cNvPr id="15" name="Picture 14" descr="333418_446603172040706_1562828485_o.jpeg"/>
          <p:cNvPicPr>
            <a:picLocks noChangeAspect="1"/>
          </p:cNvPicPr>
          <p:nvPr/>
        </p:nvPicPr>
        <p:blipFill>
          <a:blip r:embed="rId4"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3388149" y="2313768"/>
            <a:ext cx="3410351" cy="2557764"/>
          </a:xfrm>
          <a:prstGeom prst="rect">
            <a:avLst/>
          </a:prstGeom>
          <a:ln w="22225">
            <a:solidFill>
              <a:srgbClr val="008000"/>
            </a:solidFill>
          </a:ln>
        </p:spPr>
      </p:pic>
      <p:pic>
        <p:nvPicPr>
          <p:cNvPr id="16" name="Picture 15" descr="291627_444591205575236_1795545642_o.jpeg"/>
          <p:cNvPicPr>
            <a:picLocks noChangeAspect="1"/>
          </p:cNvPicPr>
          <p:nvPr/>
        </p:nvPicPr>
        <p:blipFill>
          <a:blip r:embed="rId5" cstate="email">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xt>
            </a:extLst>
          </a:blip>
          <a:stretch>
            <a:fillRect/>
          </a:stretch>
        </p:blipFill>
        <p:spPr>
          <a:xfrm>
            <a:off x="100769" y="712868"/>
            <a:ext cx="3316885" cy="2487664"/>
          </a:xfrm>
          <a:prstGeom prst="rect">
            <a:avLst/>
          </a:prstGeom>
          <a:ln w="22225">
            <a:solidFill>
              <a:srgbClr val="008000"/>
            </a:solidFill>
          </a:ln>
        </p:spPr>
      </p:pic>
      <p:sp>
        <p:nvSpPr>
          <p:cNvPr id="4" name="TextBox 3"/>
          <p:cNvSpPr txBox="1"/>
          <p:nvPr/>
        </p:nvSpPr>
        <p:spPr>
          <a:xfrm>
            <a:off x="3445703" y="628203"/>
            <a:ext cx="3166534" cy="1754327"/>
          </a:xfrm>
          <a:prstGeom prst="rect">
            <a:avLst/>
          </a:prstGeom>
          <a:noFill/>
        </p:spPr>
        <p:txBody>
          <a:bodyPr wrap="square" rtlCol="0">
            <a:spAutoFit/>
          </a:bodyPr>
          <a:lstStyle/>
          <a:p>
            <a:r>
              <a:rPr lang="en-US" dirty="0">
                <a:latin typeface="Chalkboard"/>
                <a:cs typeface="Chalkboard"/>
              </a:rPr>
              <a:t>Painting colorful walls at the new playground in Stung Mean </a:t>
            </a:r>
            <a:r>
              <a:rPr lang="en-US" dirty="0" err="1">
                <a:latin typeface="Chalkboard"/>
                <a:cs typeface="Chalkboard"/>
              </a:rPr>
              <a:t>Chey</a:t>
            </a:r>
            <a:r>
              <a:rPr lang="en-US" dirty="0">
                <a:latin typeface="Chalkboard"/>
                <a:cs typeface="Chalkboard"/>
              </a:rPr>
              <a:t> with students from the Scopus Memorial College (Australia)</a:t>
            </a:r>
          </a:p>
          <a:p>
            <a:endParaRPr lang="en-US" dirty="0"/>
          </a:p>
        </p:txBody>
      </p:sp>
      <p:sp>
        <p:nvSpPr>
          <p:cNvPr id="17" name="TextBox 16"/>
          <p:cNvSpPr txBox="1"/>
          <p:nvPr/>
        </p:nvSpPr>
        <p:spPr>
          <a:xfrm>
            <a:off x="1100666" y="3454399"/>
            <a:ext cx="2387595" cy="923330"/>
          </a:xfrm>
          <a:prstGeom prst="rect">
            <a:avLst/>
          </a:prstGeom>
          <a:noFill/>
        </p:spPr>
        <p:txBody>
          <a:bodyPr wrap="square" rtlCol="0">
            <a:spAutoFit/>
          </a:bodyPr>
          <a:lstStyle/>
          <a:p>
            <a:r>
              <a:rPr lang="en-US" dirty="0" smtClean="0">
                <a:latin typeface="Chalkboard"/>
                <a:cs typeface="Chalkboard"/>
              </a:rPr>
              <a:t>Field trip to the zoo with </a:t>
            </a:r>
            <a:r>
              <a:rPr lang="en-US" dirty="0" err="1">
                <a:latin typeface="Chalkboard"/>
                <a:cs typeface="Chalkboard"/>
              </a:rPr>
              <a:t>Qiaoling</a:t>
            </a:r>
            <a:r>
              <a:rPr lang="en-US" dirty="0">
                <a:latin typeface="Chalkboard"/>
                <a:cs typeface="Chalkboard"/>
              </a:rPr>
              <a:t> Di-</a:t>
            </a:r>
            <a:r>
              <a:rPr lang="en-US" dirty="0" err="1" smtClean="0">
                <a:latin typeface="Chalkboard"/>
                <a:cs typeface="Chalkboard"/>
              </a:rPr>
              <a:t>Heil</a:t>
            </a:r>
            <a:r>
              <a:rPr lang="en-US" dirty="0" smtClean="0">
                <a:latin typeface="Chalkboard"/>
                <a:cs typeface="Chalkboard"/>
              </a:rPr>
              <a:t> and her family</a:t>
            </a:r>
            <a:endParaRPr lang="en-US" dirty="0">
              <a:latin typeface="Chalkboard"/>
              <a:cs typeface="Chalkboar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105332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1025</TotalTime>
  <Words>5053</Words>
  <Application>Microsoft Macintosh PowerPoint</Application>
  <PresentationFormat>A4 Paper (210x297 mm)</PresentationFormat>
  <Paragraphs>229</Paragraphs>
  <Slides>20</Slides>
  <Notes>0</Notes>
  <HiddenSlides>0</HiddenSlides>
  <MMClips>0</MMClips>
  <ScaleCrop>false</ScaleCrop>
  <HeadingPairs>
    <vt:vector size="4" baseType="variant">
      <vt:variant>
        <vt:lpstr>Design Template</vt:lpstr>
      </vt:variant>
      <vt:variant>
        <vt:i4>1</vt:i4>
      </vt:variant>
      <vt:variant>
        <vt:lpstr>Slide Titles</vt:lpstr>
      </vt:variant>
      <vt:variant>
        <vt:i4>20</vt:i4>
      </vt:variant>
    </vt:vector>
  </HeadingPairs>
  <TitlesOfParts>
    <vt:vector size="21"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Manager/>
  <Company/>
  <LinksUpToDate>false</LinksUpToDate>
  <SharedDoc>false</SharedDoc>
  <HyperlinkBase/>
  <HyperlinksChanged>false</HyperlinksChanged>
  <AppVersion>12.0256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Mia Crocetti</dc:creator>
  <cp:keywords/>
  <dc:description/>
  <cp:lastModifiedBy>jill mills</cp:lastModifiedBy>
  <cp:revision>105</cp:revision>
  <dcterms:created xsi:type="dcterms:W3CDTF">2012-08-02T13:22:28Z</dcterms:created>
  <dcterms:modified xsi:type="dcterms:W3CDTF">2012-08-02T13:22:47Z</dcterms:modified>
  <cp:category/>
</cp:coreProperties>
</file>