
<file path=[Content_Types].xml><?xml version="1.0" encoding="utf-8"?>
<Types xmlns="http://schemas.openxmlformats.org/package/2006/content-types">
  <Override PartName="/ppt/slideLayouts/slideLayout21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Default Extension="rels" ContentType="application/vnd.openxmlformats-package.relationships+xml"/>
  <Default Extension="jpeg" ContentType="image/jpeg"/>
  <Default Extension="xml" ContentType="application/xml"/>
  <Override PartName="/ppt/slideLayouts/slideLayout16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ppt/slideLayouts/slideLayout10.xml" ContentType="application/vnd.openxmlformats-officedocument.presentationml.slideLayout+xml"/>
  <Override PartName="/docProps/app.xml" ContentType="application/vnd.openxmlformats-officedocument.extended-properties+xml"/>
  <Override PartName="/ppt/slideLayouts/slideLayout22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17.xml" ContentType="application/vnd.openxmlformats-officedocument.presentationml.slideLayout+xml"/>
  <Default Extension="bin" ContentType="application/vnd.openxmlformats-officedocument.presentationml.printerSettings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Layouts/slideLayout15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slideMasters/slideMaster2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r:id="rId1"/>
    <p:sldMasterId r:id="rId2"/>
  </p:sldMasterIdLst>
  <p:notesMasterIdLst>
    <p:notesMasterId r:id="rId5"/>
  </p:notesMasterIdLst>
  <p:sldIdLst>
    <p:sldId id="256" r:id="rId3"/>
    <p:sldId id="264" r:id="rId4"/>
  </p:sldIdLst>
  <p:sldSz cx="10160000" cy="7620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298EAD"/>
    <a:srgbClr val="0E97C8"/>
    <a:srgbClr val="0D74C9"/>
    <a:srgbClr val="10B1EA"/>
    <a:srgbClr val="0C85B0"/>
    <a:srgbClr val="066A9C"/>
    <a:srgbClr val="0AA3F0"/>
    <a:srgbClr val="47B2FB"/>
  </p:clrMru>
  <p:extLst>
    <p:ext uri="{E76CE94A-603C-4142-B9EB-6D1370010A27}">
      <p14:discardImageEditData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="" xmlns:mv="urn:schemas-microsoft-com:mac:vml" xmlns:mc="http://schemas.openxmlformats.org/markup-compatibility/2006" val="0"/>
    </p:ext>
    <p:ext uri="{D31A062A-798A-4329-ABDD-BBA856620510}">
      <p14:defaultImageDpi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="" xmlns:mv="urn:schemas-microsoft-com:mac:vml" xmlns:mc="http://schemas.openxmlformats.org/markup-compatibility/2006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howOutlineIcons="0" horzBarState="maximized">
    <p:restoredLeft sz="16484" autoAdjust="0"/>
    <p:restoredTop sz="90929"/>
  </p:normalViewPr>
  <p:slideViewPr>
    <p:cSldViewPr>
      <p:cViewPr varScale="1">
        <p:scale>
          <a:sx n="145" d="100"/>
          <a:sy n="145" d="100"/>
        </p:scale>
        <p:origin x="-760" y="-104"/>
      </p:cViewPr>
      <p:guideLst>
        <p:guide orient="horz" pos="230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0D4A0F1-2A63-45C7-A235-90381C8EA298}" type="datetimeFigureOut">
              <a:rPr lang="en-US"/>
              <a:pPr>
                <a:defRPr/>
              </a:pPr>
              <a:t>8/13/11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723D352-C334-4F0F-8B55-6ECA2800D05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="" xmlns:mv="urn:schemas-microsoft-com:mac:vml" xmlns:mc="http://schemas.openxmlformats.org/markup-compatibility/2006" val="28945327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C75F83-D6D2-4D89-8366-72B6B37C88B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BA50A3-C17C-4B48-B9A5-B487184AE20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F21C97-7EBF-4071-BD57-8F85B2CE56E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200275"/>
            <a:ext cx="4241800" cy="4573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56200" y="2200275"/>
            <a:ext cx="4241800" cy="4573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61CA53-5DC3-4EB1-AA64-1CAA92C0454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89F097-F338-498A-8FFF-E9089D593B3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C3E57E-70E4-4AAF-98AC-D57502490A2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31B329-F040-4CAF-846E-E40AEFB6B80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065D59-755B-46E1-8FBE-E80B9EC8C85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C2FE48-F47E-4EBD-A1DA-D796B890AE4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49FE66-CF0B-42C6-B02F-1600942D264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676275"/>
            <a:ext cx="2159000" cy="60975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676275"/>
            <a:ext cx="6324600" cy="60975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80409-4BC1-4D36-B2B0-2046DB83689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C75F83-D6D2-4D89-8366-72B6B37C88B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BA50A3-C17C-4B48-B9A5-B487184AE20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F21C97-7EBF-4071-BD57-8F85B2CE56E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200275"/>
            <a:ext cx="4241800" cy="4573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56200" y="2200275"/>
            <a:ext cx="4241800" cy="4573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61CA53-5DC3-4EB1-AA64-1CAA92C0454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89F097-F338-498A-8FFF-E9089D593B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C3E57E-70E4-4AAF-98AC-D57502490A2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31B329-F040-4CAF-846E-E40AEFB6B80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065D59-755B-46E1-8FBE-E80B9EC8C85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C2FE48-F47E-4EBD-A1DA-D796B890AE4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49FE66-CF0B-42C6-B02F-1600942D264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676275"/>
            <a:ext cx="2159000" cy="60975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676275"/>
            <a:ext cx="6324600" cy="60975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80409-4BC1-4D36-B2B0-2046DB83689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676275"/>
            <a:ext cx="8636000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2200275"/>
            <a:ext cx="8636000" cy="457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942138"/>
            <a:ext cx="2117725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70275" y="6942138"/>
            <a:ext cx="3219450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80275" y="6942138"/>
            <a:ext cx="2119313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1EF8EEA-893E-4FA1-A7D3-22307728EA0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676275"/>
            <a:ext cx="8636000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2200275"/>
            <a:ext cx="8636000" cy="457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942138"/>
            <a:ext cx="2117725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70275" y="6942138"/>
            <a:ext cx="3219450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80275" y="6942138"/>
            <a:ext cx="2119313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1EF8EEA-893E-4FA1-A7D3-22307728EA0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3" name="Text Box 5"/>
          <p:cNvSpPr txBox="1">
            <a:spLocks noChangeArrowheads="1"/>
          </p:cNvSpPr>
          <p:nvPr/>
        </p:nvSpPr>
        <p:spPr bwMode="auto">
          <a:xfrm>
            <a:off x="1163638" y="3505200"/>
            <a:ext cx="7877175" cy="2576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95000"/>
              </a:lnSpc>
            </a:pPr>
            <a:r>
              <a:rPr lang="en-US" sz="3200" b="1" i="1" dirty="0" smtClean="0">
                <a:solidFill>
                  <a:srgbClr val="000000"/>
                </a:solidFill>
                <a:latin typeface="Arial" charset="0"/>
              </a:rPr>
              <a:t>Friendship Charity Association</a:t>
            </a:r>
          </a:p>
          <a:p>
            <a:pPr algn="ctr">
              <a:lnSpc>
                <a:spcPct val="95000"/>
              </a:lnSpc>
            </a:pPr>
            <a:endParaRPr lang="en-US" sz="3200" b="1" i="1" dirty="0">
              <a:solidFill>
                <a:srgbClr val="000000"/>
              </a:solidFill>
              <a:latin typeface="Arial" charset="0"/>
            </a:endParaRPr>
          </a:p>
          <a:p>
            <a:pPr algn="ctr">
              <a:lnSpc>
                <a:spcPct val="95000"/>
              </a:lnSpc>
            </a:pPr>
            <a:r>
              <a:rPr lang="en-US" sz="2800" i="1" dirty="0" smtClean="0">
                <a:solidFill>
                  <a:srgbClr val="000000"/>
                </a:solidFill>
                <a:latin typeface="Arial" charset="0"/>
              </a:rPr>
              <a:t>Tibetan Crafts Preservation</a:t>
            </a:r>
            <a:endParaRPr lang="en-US" sz="2800" i="1" dirty="0">
              <a:solidFill>
                <a:srgbClr val="000000"/>
              </a:solidFill>
              <a:latin typeface="Arial" charset="0"/>
            </a:endParaRPr>
          </a:p>
          <a:p>
            <a:pPr algn="ctr">
              <a:lnSpc>
                <a:spcPct val="95000"/>
              </a:lnSpc>
            </a:pPr>
            <a:endParaRPr lang="en-US" sz="2800" i="1" dirty="0">
              <a:solidFill>
                <a:srgbClr val="000000"/>
              </a:solidFill>
              <a:latin typeface="Arial" charset="0"/>
            </a:endParaRPr>
          </a:p>
          <a:p>
            <a:pPr algn="ctr">
              <a:lnSpc>
                <a:spcPct val="95000"/>
              </a:lnSpc>
            </a:pPr>
            <a:endParaRPr lang="en-US" sz="2800" i="1" dirty="0">
              <a:solidFill>
                <a:srgbClr val="000000"/>
              </a:solidFill>
              <a:latin typeface="Arial" charset="0"/>
            </a:endParaRPr>
          </a:p>
          <a:p>
            <a:pPr algn="ctr">
              <a:lnSpc>
                <a:spcPct val="95000"/>
              </a:lnSpc>
            </a:pPr>
            <a:r>
              <a:rPr lang="en-US" sz="2800" smtClean="0">
                <a:solidFill>
                  <a:srgbClr val="000000"/>
                </a:solidFill>
                <a:latin typeface="Arial" charset="0"/>
              </a:rPr>
              <a:t>July </a:t>
            </a:r>
            <a:r>
              <a:rPr lang="en-US" sz="2800" dirty="0" smtClean="0">
                <a:solidFill>
                  <a:srgbClr val="000000"/>
                </a:solidFill>
                <a:latin typeface="Arial" charset="0"/>
              </a:rPr>
              <a:t>2011</a:t>
            </a:r>
            <a:endParaRPr lang="en-US" sz="2800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264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22563" y="1530350"/>
            <a:ext cx="4416425" cy="100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1"/>
          <p:cNvSpPr>
            <a:spLocks noGrp="1" noChangeArrowheads="1"/>
          </p:cNvSpPr>
          <p:nvPr>
            <p:ph type="ctrTitle"/>
          </p:nvPr>
        </p:nvSpPr>
        <p:spPr>
          <a:xfrm>
            <a:off x="812800" y="366713"/>
            <a:ext cx="8710613" cy="719137"/>
          </a:xfrm>
        </p:spPr>
        <p:txBody>
          <a:bodyPr lIns="0" tIns="0" rIns="0" bIns="0" anchor="b"/>
          <a:lstStyle/>
          <a:p>
            <a:pPr algn="l" eaLnBrk="1" hangingPunct="1">
              <a:lnSpc>
                <a:spcPct val="95000"/>
              </a:lnSpc>
            </a:pPr>
            <a:r>
              <a:rPr lang="en-US" sz="2800" b="1" dirty="0" smtClean="0">
                <a:solidFill>
                  <a:srgbClr val="000000"/>
                </a:solidFill>
                <a:latin typeface="Arial" charset="0"/>
              </a:rPr>
              <a:t>Preliminary Proposed Organizational Structure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1295400"/>
            <a:ext cx="8839200" cy="381000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Friendship Charity Association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2603500" y="4038600"/>
            <a:ext cx="1676400" cy="3124200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sz="1000" dirty="0"/>
          </a:p>
        </p:txBody>
      </p:sp>
      <p:sp>
        <p:nvSpPr>
          <p:cNvPr id="16" name="Rounded Rectangle 15"/>
          <p:cNvSpPr/>
          <p:nvPr/>
        </p:nvSpPr>
        <p:spPr>
          <a:xfrm>
            <a:off x="4394200" y="4038600"/>
            <a:ext cx="1676400" cy="3124200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sz="1000" dirty="0"/>
          </a:p>
        </p:txBody>
      </p:sp>
      <p:sp>
        <p:nvSpPr>
          <p:cNvPr id="17" name="Rounded Rectangle 16"/>
          <p:cNvSpPr/>
          <p:nvPr/>
        </p:nvSpPr>
        <p:spPr>
          <a:xfrm>
            <a:off x="6184900" y="4038600"/>
            <a:ext cx="1676400" cy="3124200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000" dirty="0">
              <a:latin typeface="+mj-lt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7975600" y="4038600"/>
            <a:ext cx="1676400" cy="3124200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sz="1000" dirty="0">
              <a:latin typeface="+mj-lt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812800" y="4038600"/>
            <a:ext cx="1676400" cy="3124200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sz="1000" dirty="0">
              <a:solidFill>
                <a:schemeClr val="tx1"/>
              </a:solidFill>
            </a:endParaRPr>
          </a:p>
        </p:txBody>
      </p:sp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797560" y="4223480"/>
          <a:ext cx="1676400" cy="27952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u="sng" dirty="0" smtClean="0">
                          <a:solidFill>
                            <a:schemeClr val="tx1"/>
                          </a:solidFill>
                        </a:rPr>
                        <a:t>Finance &amp;</a:t>
                      </a:r>
                      <a:r>
                        <a:rPr lang="en-US" sz="1400" u="sng" baseline="0" dirty="0" smtClean="0">
                          <a:solidFill>
                            <a:schemeClr val="tx1"/>
                          </a:solidFill>
                        </a:rPr>
                        <a:t> Legal</a:t>
                      </a:r>
                      <a:endParaRPr lang="en-US" sz="14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050" b="1" dirty="0" smtClean="0">
                          <a:solidFill>
                            <a:schemeClr val="tx1"/>
                          </a:solidFill>
                        </a:rPr>
                        <a:t>Responsibilities:</a:t>
                      </a:r>
                    </a:p>
                    <a:p>
                      <a:pPr marL="115888" indent="-115888">
                        <a:buFont typeface="Arial" pitchFamily="34" charset="0"/>
                        <a:buChar char="•"/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</a:rPr>
                        <a:t>Determine payment to local crafts</a:t>
                      </a:r>
                      <a:r>
                        <a:rPr lang="en-US" sz="1050" baseline="0" dirty="0" smtClean="0">
                          <a:solidFill>
                            <a:schemeClr val="tx1"/>
                          </a:solidFill>
                        </a:rPr>
                        <a:t> women and timeline</a:t>
                      </a:r>
                    </a:p>
                    <a:p>
                      <a:pPr marL="115888" indent="-115888">
                        <a:buFont typeface="Arial" pitchFamily="34" charset="0"/>
                        <a:buChar char="•"/>
                      </a:pPr>
                      <a:r>
                        <a:rPr lang="en-US" sz="1050" baseline="0" dirty="0" smtClean="0">
                          <a:solidFill>
                            <a:schemeClr val="tx1"/>
                          </a:solidFill>
                        </a:rPr>
                        <a:t>Create budget for purchase of materials</a:t>
                      </a:r>
                    </a:p>
                    <a:p>
                      <a:pPr marL="115888" indent="-115888">
                        <a:buFont typeface="Arial" pitchFamily="34" charset="0"/>
                        <a:buChar char="•"/>
                      </a:pPr>
                      <a:r>
                        <a:rPr lang="en-US" sz="1050" baseline="0" dirty="0" smtClean="0">
                          <a:solidFill>
                            <a:schemeClr val="tx1"/>
                          </a:solidFill>
                        </a:rPr>
                        <a:t>Manage legal status of selling items</a:t>
                      </a:r>
                      <a:endParaRPr lang="en-US" sz="105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US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US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US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050" b="1" dirty="0" smtClean="0">
                          <a:solidFill>
                            <a:schemeClr val="tx1"/>
                          </a:solidFill>
                        </a:rPr>
                        <a:t>Team Members: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50" dirty="0" err="1" smtClean="0">
                          <a:solidFill>
                            <a:schemeClr val="tx1"/>
                          </a:solidFill>
                        </a:rPr>
                        <a:t>Lhabay</a:t>
                      </a:r>
                      <a:r>
                        <a:rPr lang="en-US" sz="1050" dirty="0" smtClean="0">
                          <a:solidFill>
                            <a:schemeClr val="tx1"/>
                          </a:solidFill>
                        </a:rPr>
                        <a:t> (financial accountant)</a:t>
                      </a:r>
                      <a:endParaRPr lang="en-US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2641600" y="4223480"/>
          <a:ext cx="1676400" cy="26352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u="sng" dirty="0" smtClean="0">
                          <a:solidFill>
                            <a:schemeClr val="tx1"/>
                          </a:solidFill>
                        </a:rPr>
                        <a:t>Sales &amp;</a:t>
                      </a:r>
                      <a:r>
                        <a:rPr lang="en-US" sz="1400" u="sng" baseline="0" dirty="0" smtClean="0">
                          <a:solidFill>
                            <a:schemeClr val="tx1"/>
                          </a:solidFill>
                        </a:rPr>
                        <a:t> Marketing</a:t>
                      </a:r>
                      <a:endParaRPr lang="en-US" sz="14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050" b="1" dirty="0" smtClean="0">
                          <a:solidFill>
                            <a:schemeClr val="tx1"/>
                          </a:solidFill>
                        </a:rPr>
                        <a:t>Responsibilities:</a:t>
                      </a:r>
                    </a:p>
                    <a:p>
                      <a:pPr marL="115888" indent="-115888" algn="l" defTabSz="914400" rtl="0" eaLnBrk="1" latinLnBrk="0" hangingPunct="1">
                        <a:buFont typeface="Arial" pitchFamily="34" charset="0"/>
                        <a:buChar char="•"/>
                      </a:pPr>
                      <a:r>
                        <a:rPr 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Identify reasonably priced material factories</a:t>
                      </a:r>
                    </a:p>
                    <a:p>
                      <a:pPr marL="115888" indent="-115888" algn="l" defTabSz="914400" rtl="0" eaLnBrk="1" latinLnBrk="0" hangingPunct="1">
                        <a:buFont typeface="Arial" pitchFamily="34" charset="0"/>
                        <a:buChar char="•"/>
                      </a:pPr>
                      <a:r>
                        <a:rPr 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Select feasible locations for retailing</a:t>
                      </a:r>
                    </a:p>
                    <a:p>
                      <a:pPr marL="115888" indent="-115888" algn="l" defTabSz="914400" rtl="0" eaLnBrk="1" latinLnBrk="0" hangingPunct="1">
                        <a:buFont typeface="Arial" pitchFamily="34" charset="0"/>
                        <a:buChar char="•"/>
                      </a:pPr>
                      <a:r>
                        <a:rPr 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Develop brand and determine logo for the enterprise</a:t>
                      </a:r>
                    </a:p>
                    <a:p>
                      <a:endParaRPr lang="en-US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US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US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050" b="1" dirty="0" smtClean="0">
                          <a:solidFill>
                            <a:schemeClr val="tx1"/>
                          </a:solidFill>
                        </a:rPr>
                        <a:t>Team Members: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50" dirty="0" err="1" smtClean="0">
                          <a:solidFill>
                            <a:schemeClr val="tx1"/>
                          </a:solidFill>
                        </a:rPr>
                        <a:t>Sangjee</a:t>
                      </a:r>
                      <a:r>
                        <a:rPr lang="en-US" sz="1050" dirty="0" smtClean="0">
                          <a:solidFill>
                            <a:schemeClr val="tx1"/>
                          </a:solidFill>
                        </a:rPr>
                        <a:t>, and volunteers</a:t>
                      </a:r>
                      <a:endParaRPr lang="en-US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/>
        </p:nvGraphicFramePr>
        <p:xfrm>
          <a:off x="4378960" y="4223480"/>
          <a:ext cx="1676400" cy="27800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u="sng" dirty="0" smtClean="0">
                          <a:solidFill>
                            <a:schemeClr val="tx1"/>
                          </a:solidFill>
                        </a:rPr>
                        <a:t>Product Develop.</a:t>
                      </a:r>
                      <a:endParaRPr lang="en-US" sz="14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050" b="1" dirty="0" smtClean="0">
                          <a:solidFill>
                            <a:schemeClr val="tx1"/>
                          </a:solidFill>
                        </a:rPr>
                        <a:t>Responsibilities:</a:t>
                      </a:r>
                    </a:p>
                    <a:p>
                      <a:pPr marL="115888" indent="-115888" algn="l" defTabSz="914400" rtl="0" eaLnBrk="1" latinLnBrk="0" hangingPunct="1">
                        <a:buFont typeface="Arial" pitchFamily="34" charset="0"/>
                        <a:buChar char="•"/>
                      </a:pPr>
                      <a:r>
                        <a:rPr 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Determine names of required equipment</a:t>
                      </a:r>
                    </a:p>
                    <a:p>
                      <a:pPr marL="115888" indent="-115888" algn="l" defTabSz="914400" rtl="0" eaLnBrk="1" latinLnBrk="0" hangingPunct="1">
                        <a:buFont typeface="Arial" pitchFamily="34" charset="0"/>
                        <a:buChar char="•"/>
                      </a:pPr>
                      <a:r>
                        <a:rPr 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Find new models of textile materials, clothes, t-shirts, etc.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n-US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n-US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n-US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n-US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n-US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050" b="1" dirty="0" smtClean="0">
                          <a:solidFill>
                            <a:schemeClr val="tx1"/>
                          </a:solidFill>
                        </a:rPr>
                        <a:t>Team Members: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</a:rPr>
                        <a:t> Four craftswomen</a:t>
                      </a:r>
                      <a:r>
                        <a:rPr lang="en-US" sz="1050" baseline="0" dirty="0" smtClean="0">
                          <a:solidFill>
                            <a:schemeClr val="tx1"/>
                          </a:solidFill>
                        </a:rPr>
                        <a:t> and –craftsmen</a:t>
                      </a:r>
                      <a:endParaRPr lang="en-US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/>
        </p:nvGraphicFramePr>
        <p:xfrm>
          <a:off x="6177280" y="4223480"/>
          <a:ext cx="1676400" cy="2656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u="sng" dirty="0" smtClean="0">
                          <a:solidFill>
                            <a:schemeClr val="tx1"/>
                          </a:solidFill>
                        </a:rPr>
                        <a:t>Human Resources</a:t>
                      </a:r>
                      <a:endParaRPr lang="en-US" sz="14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050" b="1" dirty="0" smtClean="0">
                          <a:solidFill>
                            <a:schemeClr val="tx1"/>
                          </a:solidFill>
                        </a:rPr>
                        <a:t>Responsibilities:</a:t>
                      </a:r>
                    </a:p>
                    <a:p>
                      <a:pPr marL="115888" indent="-115888" algn="l" defTabSz="914400" rtl="0" eaLnBrk="1" latinLnBrk="0" hangingPunct="1">
                        <a:buFont typeface="Arial" pitchFamily="34" charset="0"/>
                        <a:buChar char="•"/>
                      </a:pPr>
                      <a:r>
                        <a:rPr 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Manage volunteer recruitment</a:t>
                      </a:r>
                    </a:p>
                    <a:p>
                      <a:pPr marL="115888" indent="-115888" algn="l" defTabSz="914400" rtl="0" eaLnBrk="1" latinLnBrk="0" hangingPunct="1">
                        <a:buFont typeface="Arial" pitchFamily="34" charset="0"/>
                        <a:buChar char="•"/>
                      </a:pPr>
                      <a:r>
                        <a:rPr 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Find volunteers and paid experts to work with FCA</a:t>
                      </a:r>
                    </a:p>
                    <a:p>
                      <a:pPr marL="115888" indent="-115888" algn="l" defTabSz="914400" rtl="0" eaLnBrk="1" latinLnBrk="0" hangingPunct="1">
                        <a:buFont typeface="Arial" pitchFamily="34" charset="0"/>
                        <a:buChar char="•"/>
                      </a:pPr>
                      <a:r>
                        <a:rPr 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Develop training scope and timeline for local </a:t>
                      </a:r>
                      <a:r>
                        <a:rPr lang="en-US" sz="10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craftwomen</a:t>
                      </a:r>
                      <a:r>
                        <a:rPr 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and determine number of instructors and trainees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050" b="1" dirty="0" smtClean="0">
                          <a:solidFill>
                            <a:schemeClr val="tx1"/>
                          </a:solidFill>
                        </a:rPr>
                        <a:t>Team Members: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50" dirty="0" err="1" smtClean="0">
                          <a:solidFill>
                            <a:schemeClr val="tx1"/>
                          </a:solidFill>
                        </a:rPr>
                        <a:t>Huatse</a:t>
                      </a:r>
                      <a:r>
                        <a:rPr lang="en-US" sz="1050" dirty="0" smtClean="0">
                          <a:solidFill>
                            <a:schemeClr val="tx1"/>
                          </a:solidFill>
                        </a:rPr>
                        <a:t> Bum, </a:t>
                      </a:r>
                      <a:r>
                        <a:rPr lang="en-US" sz="1050" dirty="0" err="1" smtClean="0">
                          <a:solidFill>
                            <a:schemeClr val="tx1"/>
                          </a:solidFill>
                        </a:rPr>
                        <a:t>Namjay</a:t>
                      </a:r>
                      <a:endParaRPr lang="en-US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7960360" y="4223480"/>
          <a:ext cx="1676400" cy="26276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u="sng" dirty="0" smtClean="0">
                          <a:solidFill>
                            <a:schemeClr val="tx1"/>
                          </a:solidFill>
                        </a:rPr>
                        <a:t>IT</a:t>
                      </a:r>
                      <a:endParaRPr lang="en-US" sz="12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050" b="1" dirty="0" smtClean="0">
                          <a:solidFill>
                            <a:schemeClr val="tx1"/>
                          </a:solidFill>
                        </a:rPr>
                        <a:t>Responsibilities:</a:t>
                      </a:r>
                    </a:p>
                    <a:p>
                      <a:pPr marL="115888" indent="-115888">
                        <a:buFont typeface="Arial" pitchFamily="34" charset="0"/>
                        <a:buChar char="•"/>
                      </a:pPr>
                      <a:r>
                        <a:rPr 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Establish online </a:t>
                      </a:r>
                      <a:r>
                        <a:rPr lang="en-US" sz="10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marketplaceplace</a:t>
                      </a:r>
                      <a:r>
                        <a:rPr 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both with partnerships with existing sites and by setting up own online enterprise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n-US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n-US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n-US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n-US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050" b="1" dirty="0" smtClean="0">
                          <a:solidFill>
                            <a:schemeClr val="tx1"/>
                          </a:solidFill>
                        </a:rPr>
                        <a:t>Team Members: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50" dirty="0" err="1" smtClean="0">
                          <a:solidFill>
                            <a:schemeClr val="tx1"/>
                          </a:solidFill>
                        </a:rPr>
                        <a:t>Sangjee</a:t>
                      </a:r>
                      <a:endParaRPr lang="en-US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37" name="Straight Connector 36"/>
          <p:cNvCxnSpPr>
            <a:stCxn id="18" idx="0"/>
            <a:endCxn id="14" idx="2"/>
          </p:cNvCxnSpPr>
          <p:nvPr/>
        </p:nvCxnSpPr>
        <p:spPr>
          <a:xfrm rot="16200000" flipV="1">
            <a:off x="6870700" y="2095500"/>
            <a:ext cx="304800" cy="3581400"/>
          </a:xfrm>
          <a:prstGeom prst="line">
            <a:avLst/>
          </a:prstGeom>
          <a:ln w="38100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ounded Rectangle 12"/>
          <p:cNvSpPr/>
          <p:nvPr/>
        </p:nvSpPr>
        <p:spPr>
          <a:xfrm>
            <a:off x="812800" y="1905000"/>
            <a:ext cx="8839200" cy="839450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u="sng" dirty="0" smtClean="0">
                <a:solidFill>
                  <a:schemeClr val="tx1"/>
                </a:solidFill>
              </a:rPr>
              <a:t>Board</a:t>
            </a:r>
            <a:endParaRPr lang="en-US" sz="1600" b="1" u="sng" dirty="0" smtClean="0">
              <a:solidFill>
                <a:schemeClr val="tx1"/>
              </a:solidFill>
            </a:endParaRPr>
          </a:p>
          <a:p>
            <a:r>
              <a:rPr lang="en-US" sz="1200" b="1" dirty="0" smtClean="0">
                <a:solidFill>
                  <a:schemeClr val="tx1"/>
                </a:solidFill>
              </a:rPr>
              <a:t>Responsibilities:</a:t>
            </a:r>
            <a:r>
              <a:rPr lang="en-US" sz="1200" dirty="0" smtClean="0">
                <a:solidFill>
                  <a:schemeClr val="tx1"/>
                </a:solidFill>
              </a:rPr>
              <a:t> Raise adequate funding, review budget for the year, pursue additional donors</a:t>
            </a:r>
          </a:p>
          <a:p>
            <a:r>
              <a:rPr lang="en-US" sz="1200" b="1" dirty="0" smtClean="0">
                <a:solidFill>
                  <a:schemeClr val="tx1"/>
                </a:solidFill>
              </a:rPr>
              <a:t>Team Members:</a:t>
            </a:r>
            <a:r>
              <a:rPr lang="en-US" sz="1200" dirty="0" smtClean="0">
                <a:solidFill>
                  <a:schemeClr val="tx1"/>
                </a:solidFill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</a:rPr>
              <a:t>Namjay</a:t>
            </a:r>
            <a:r>
              <a:rPr lang="en-US" sz="1200" dirty="0" smtClean="0">
                <a:solidFill>
                  <a:schemeClr val="tx1"/>
                </a:solidFill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</a:rPr>
              <a:t>Tsering</a:t>
            </a:r>
            <a:r>
              <a:rPr lang="en-US" sz="1200" dirty="0" smtClean="0">
                <a:solidFill>
                  <a:schemeClr val="tx1"/>
                </a:solidFill>
              </a:rPr>
              <a:t>, </a:t>
            </a:r>
            <a:r>
              <a:rPr lang="en-US" sz="1200" dirty="0" err="1" smtClean="0">
                <a:solidFill>
                  <a:schemeClr val="tx1"/>
                </a:solidFill>
              </a:rPr>
              <a:t>Sangjee</a:t>
            </a:r>
            <a:r>
              <a:rPr lang="en-US" sz="1200" dirty="0" smtClean="0">
                <a:solidFill>
                  <a:schemeClr val="tx1"/>
                </a:solidFill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</a:rPr>
              <a:t>Dondrub</a:t>
            </a:r>
            <a:r>
              <a:rPr lang="en-US" sz="1200" dirty="0" smtClean="0">
                <a:solidFill>
                  <a:schemeClr val="tx1"/>
                </a:solidFill>
              </a:rPr>
              <a:t>, </a:t>
            </a:r>
            <a:r>
              <a:rPr lang="en-US" sz="1200" dirty="0" err="1" smtClean="0">
                <a:solidFill>
                  <a:schemeClr val="tx1"/>
                </a:solidFill>
              </a:rPr>
              <a:t>Nangchukja</a:t>
            </a:r>
            <a:r>
              <a:rPr lang="en-US" sz="1200" dirty="0" smtClean="0">
                <a:solidFill>
                  <a:schemeClr val="tx1"/>
                </a:solidFill>
              </a:rPr>
              <a:t>, Friendship Charity Association, </a:t>
            </a:r>
            <a:r>
              <a:rPr lang="en-US" sz="1200" dirty="0" err="1" smtClean="0">
                <a:solidFill>
                  <a:schemeClr val="tx1"/>
                </a:solidFill>
              </a:rPr>
              <a:t>Lhabay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812800" y="2973050"/>
            <a:ext cx="8839200" cy="760750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u="sng" dirty="0" smtClean="0">
                <a:solidFill>
                  <a:schemeClr val="tx1"/>
                </a:solidFill>
              </a:rPr>
              <a:t>Management</a:t>
            </a:r>
          </a:p>
          <a:p>
            <a:r>
              <a:rPr lang="en-US" sz="1200" b="1" dirty="0" smtClean="0">
                <a:solidFill>
                  <a:schemeClr val="tx1"/>
                </a:solidFill>
              </a:rPr>
              <a:t>Responsibilities:</a:t>
            </a:r>
            <a:r>
              <a:rPr lang="en-US" sz="1200" dirty="0" smtClean="0">
                <a:solidFill>
                  <a:schemeClr val="tx1"/>
                </a:solidFill>
              </a:rPr>
              <a:t> Set up regulations for the enterprise; manage other teams; develop strategies for growth; provide progress reports to board</a:t>
            </a:r>
          </a:p>
          <a:p>
            <a:r>
              <a:rPr lang="en-US" sz="1200" b="1" dirty="0" smtClean="0">
                <a:solidFill>
                  <a:schemeClr val="tx1"/>
                </a:solidFill>
              </a:rPr>
              <a:t>Team Members:</a:t>
            </a:r>
            <a:r>
              <a:rPr lang="en-US" sz="1200" dirty="0" smtClean="0">
                <a:solidFill>
                  <a:schemeClr val="tx1"/>
                </a:solidFill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</a:rPr>
              <a:t>Namjay</a:t>
            </a:r>
            <a:r>
              <a:rPr lang="en-US" sz="1200" dirty="0" smtClean="0">
                <a:solidFill>
                  <a:schemeClr val="tx1"/>
                </a:solidFill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</a:rPr>
              <a:t>Tsering</a:t>
            </a:r>
            <a:r>
              <a:rPr lang="en-US" sz="1200" dirty="0" smtClean="0">
                <a:solidFill>
                  <a:schemeClr val="tx1"/>
                </a:solidFill>
              </a:rPr>
              <a:t>, </a:t>
            </a:r>
            <a:r>
              <a:rPr lang="en-US" sz="1200" dirty="0" err="1" smtClean="0">
                <a:solidFill>
                  <a:schemeClr val="tx1"/>
                </a:solidFill>
              </a:rPr>
              <a:t>Sangjee</a:t>
            </a:r>
            <a:r>
              <a:rPr lang="en-US" sz="1200" dirty="0" smtClean="0">
                <a:solidFill>
                  <a:schemeClr val="tx1"/>
                </a:solidFill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</a:rPr>
              <a:t>Dondrub</a:t>
            </a:r>
            <a:r>
              <a:rPr lang="en-US" sz="1200" dirty="0" smtClean="0">
                <a:solidFill>
                  <a:schemeClr val="tx1"/>
                </a:solidFill>
              </a:rPr>
              <a:t>, </a:t>
            </a:r>
            <a:r>
              <a:rPr lang="en-US" sz="1200" dirty="0" err="1" smtClean="0">
                <a:solidFill>
                  <a:schemeClr val="tx1"/>
                </a:solidFill>
              </a:rPr>
              <a:t>Nangchukja</a:t>
            </a:r>
            <a:r>
              <a:rPr lang="en-US" sz="1200" dirty="0" smtClean="0">
                <a:solidFill>
                  <a:schemeClr val="tx1"/>
                </a:solidFill>
              </a:rPr>
              <a:t>, Friendship Charity Association, </a:t>
            </a:r>
            <a:r>
              <a:rPr lang="en-US" sz="1200" dirty="0" err="1" smtClean="0">
                <a:solidFill>
                  <a:schemeClr val="tx1"/>
                </a:solidFill>
              </a:rPr>
              <a:t>Lhabay</a:t>
            </a:r>
            <a:endParaRPr lang="en-US" sz="1200" dirty="0" smtClean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</p:txBody>
      </p:sp>
      <p:cxnSp>
        <p:nvCxnSpPr>
          <p:cNvPr id="36" name="Straight Connector 35"/>
          <p:cNvCxnSpPr>
            <a:stCxn id="17" idx="0"/>
            <a:endCxn id="14" idx="2"/>
          </p:cNvCxnSpPr>
          <p:nvPr/>
        </p:nvCxnSpPr>
        <p:spPr>
          <a:xfrm rot="16200000" flipV="1">
            <a:off x="5975350" y="2990850"/>
            <a:ext cx="304800" cy="1790700"/>
          </a:xfrm>
          <a:prstGeom prst="line">
            <a:avLst/>
          </a:prstGeom>
          <a:ln w="38100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16" idx="0"/>
            <a:endCxn id="14" idx="2"/>
          </p:cNvCxnSpPr>
          <p:nvPr/>
        </p:nvCxnSpPr>
        <p:spPr>
          <a:xfrm rot="5400000" flipH="1" flipV="1">
            <a:off x="5080000" y="3886200"/>
            <a:ext cx="304800" cy="0"/>
          </a:xfrm>
          <a:prstGeom prst="line">
            <a:avLst/>
          </a:prstGeom>
          <a:ln w="38100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>
            <a:stCxn id="15" idx="0"/>
            <a:endCxn id="14" idx="2"/>
          </p:cNvCxnSpPr>
          <p:nvPr/>
        </p:nvCxnSpPr>
        <p:spPr>
          <a:xfrm rot="5400000" flipH="1" flipV="1">
            <a:off x="4184650" y="2990850"/>
            <a:ext cx="304800" cy="1790700"/>
          </a:xfrm>
          <a:prstGeom prst="line">
            <a:avLst/>
          </a:prstGeom>
          <a:ln w="38100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stCxn id="19" idx="0"/>
            <a:endCxn id="14" idx="2"/>
          </p:cNvCxnSpPr>
          <p:nvPr/>
        </p:nvCxnSpPr>
        <p:spPr>
          <a:xfrm rot="5400000" flipH="1" flipV="1">
            <a:off x="3289300" y="2095500"/>
            <a:ext cx="304800" cy="3581400"/>
          </a:xfrm>
          <a:prstGeom prst="line">
            <a:avLst/>
          </a:prstGeom>
          <a:ln w="38100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stCxn id="13" idx="2"/>
            <a:endCxn id="14" idx="0"/>
          </p:cNvCxnSpPr>
          <p:nvPr/>
        </p:nvCxnSpPr>
        <p:spPr>
          <a:xfrm rot="5400000">
            <a:off x="5118100" y="2858750"/>
            <a:ext cx="228600" cy="0"/>
          </a:xfrm>
          <a:prstGeom prst="line">
            <a:avLst/>
          </a:prstGeom>
          <a:ln w="38100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stCxn id="12" idx="2"/>
            <a:endCxn id="13" idx="0"/>
          </p:cNvCxnSpPr>
          <p:nvPr/>
        </p:nvCxnSpPr>
        <p:spPr>
          <a:xfrm rot="5400000">
            <a:off x="5118100" y="1790700"/>
            <a:ext cx="228600" cy="0"/>
          </a:xfrm>
          <a:prstGeom prst="line">
            <a:avLst/>
          </a:prstGeom>
          <a:ln w="38100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7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3399FF"/>
      </a:accent1>
      <a:accent2>
        <a:srgbClr val="99FFCC"/>
      </a:accent2>
      <a:accent3>
        <a:srgbClr val="FFFFFF"/>
      </a:accent3>
      <a:accent4>
        <a:srgbClr val="000000"/>
      </a:accent4>
      <a:accent5>
        <a:srgbClr val="ADCAFF"/>
      </a:accent5>
      <a:accent6>
        <a:srgbClr val="8AE7B9"/>
      </a:accent6>
      <a:hlink>
        <a:srgbClr val="CC00CC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Default Design 7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3399FF"/>
      </a:accent1>
      <a:accent2>
        <a:srgbClr val="99FFCC"/>
      </a:accent2>
      <a:accent3>
        <a:srgbClr val="FFFFFF"/>
      </a:accent3>
      <a:accent4>
        <a:srgbClr val="000000"/>
      </a:accent4>
      <a:accent5>
        <a:srgbClr val="ADCAFF"/>
      </a:accent5>
      <a:accent6>
        <a:srgbClr val="8AE7B9"/>
      </a:accent6>
      <a:hlink>
        <a:srgbClr val="CC00CC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4648</TotalTime>
  <Words>251</Words>
  <Application>Microsoft Office PowerPoint</Application>
  <PresentationFormat>Custom</PresentationFormat>
  <Paragraphs>57</Paragraphs>
  <Slides>2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Default Design</vt:lpstr>
      <vt:lpstr>1_Default Design</vt:lpstr>
      <vt:lpstr>Slide 1</vt:lpstr>
      <vt:lpstr>Preliminary Proposed Organizational Structure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</dc:creator>
  <cp:lastModifiedBy>a</cp:lastModifiedBy>
  <cp:revision>54</cp:revision>
  <dcterms:created xsi:type="dcterms:W3CDTF">2011-08-13T05:21:44Z</dcterms:created>
  <dcterms:modified xsi:type="dcterms:W3CDTF">2011-08-13T05:21:56Z</dcterms:modified>
</cp:coreProperties>
</file>