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60" r:id="rId4"/>
    <p:sldId id="262" r:id="rId5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8EAD"/>
    <a:srgbClr val="0E97C8"/>
    <a:srgbClr val="0D74C9"/>
    <a:srgbClr val="10B1EA"/>
    <a:srgbClr val="0C85B0"/>
    <a:srgbClr val="066A9C"/>
    <a:srgbClr val="0AA3F0"/>
    <a:srgbClr val="47B2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97" autoAdjust="0"/>
    <p:restoredTop sz="90929"/>
  </p:normalViewPr>
  <p:slideViewPr>
    <p:cSldViewPr>
      <p:cViewPr varScale="1">
        <p:scale>
          <a:sx n="60" d="100"/>
          <a:sy n="60" d="100"/>
        </p:scale>
        <p:origin x="-804" y="-78"/>
      </p:cViewPr>
      <p:guideLst>
        <p:guide orient="horz" pos="23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0D4A0F1-2A63-45C7-A235-90381C8EA298}" type="datetimeFigureOut">
              <a:rPr lang="en-US"/>
              <a:pPr>
                <a:defRPr/>
              </a:pPr>
              <a:t>6/5/2011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723D352-C334-4F0F-8B55-6ECA2800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75F83-D6D2-4D89-8366-72B6B37C88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A50A3-C17C-4B48-B9A5-B487184AE2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21C97-7EBF-4071-BD57-8F85B2CE56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1CA53-5DC3-4EB1-AA64-1CAA92C045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9F097-F338-498A-8FFF-E9089D593B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3E57E-70E4-4AAF-98AC-D57502490A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1B329-F040-4CAF-846E-E40AEFB6B8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65D59-755B-46E1-8FBE-E80B9EC8C8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2FE48-F47E-4EBD-A1DA-D796B890AE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9FE66-CF0B-42C6-B02F-1600942D26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80409-4BC1-4D36-B2B0-2046DB83689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1EF8EEA-893E-4FA1-A7D3-22307728EA0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5" r:id="rId3"/>
    <p:sldLayoutId id="2147483764" r:id="rId4"/>
    <p:sldLayoutId id="2147483763" r:id="rId5"/>
    <p:sldLayoutId id="2147483762" r:id="rId6"/>
    <p:sldLayoutId id="2147483761" r:id="rId7"/>
    <p:sldLayoutId id="2147483760" r:id="rId8"/>
    <p:sldLayoutId id="2147483759" r:id="rId9"/>
    <p:sldLayoutId id="2147483758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Text Box 5"/>
          <p:cNvSpPr txBox="1">
            <a:spLocks noChangeArrowheads="1"/>
          </p:cNvSpPr>
          <p:nvPr/>
        </p:nvSpPr>
        <p:spPr bwMode="auto">
          <a:xfrm>
            <a:off x="1163638" y="3676650"/>
            <a:ext cx="7877175" cy="2251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2900" b="1" i="1" dirty="0" smtClean="0">
                <a:solidFill>
                  <a:srgbClr val="000000"/>
                </a:solidFill>
                <a:latin typeface="Arial" charset="0"/>
              </a:rPr>
              <a:t>Friendship </a:t>
            </a:r>
            <a:r>
              <a:rPr lang="en-US" sz="2900" b="1" i="1" dirty="0" smtClean="0">
                <a:solidFill>
                  <a:srgbClr val="000000"/>
                </a:solidFill>
                <a:latin typeface="Arial" charset="0"/>
              </a:rPr>
              <a:t>Charity Association</a:t>
            </a:r>
            <a:endParaRPr lang="en-US" sz="2900" b="1" i="1" dirty="0" smtClean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endParaRPr lang="en-US" sz="2900" b="1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r>
              <a:rPr lang="en-US" i="1" dirty="0" smtClean="0">
                <a:solidFill>
                  <a:srgbClr val="000000"/>
                </a:solidFill>
                <a:latin typeface="Arial" charset="0"/>
              </a:rPr>
              <a:t>Tibetan Crafts Preservation</a:t>
            </a:r>
            <a:endParaRPr lang="en-US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endParaRPr lang="en-US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endParaRPr lang="en-US" i="1" dirty="0">
              <a:solidFill>
                <a:srgbClr val="000000"/>
              </a:solidFill>
              <a:latin typeface="Arial" charset="0"/>
            </a:endParaRPr>
          </a:p>
          <a:p>
            <a:pPr algn="ctr">
              <a:lnSpc>
                <a:spcPct val="95000"/>
              </a:lnSpc>
            </a:pPr>
            <a:r>
              <a:rPr lang="en-US" dirty="0" smtClean="0">
                <a:solidFill>
                  <a:srgbClr val="000000"/>
                </a:solidFill>
                <a:latin typeface="Arial" charset="0"/>
              </a:rPr>
              <a:t>June 2011</a:t>
            </a:r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64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2563" y="1530350"/>
            <a:ext cx="4416425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>
            <a:spLocks noGrp="1" noChangeArrowheads="1"/>
          </p:cNvSpPr>
          <p:nvPr>
            <p:ph type="ctrTitle"/>
          </p:nvPr>
        </p:nvSpPr>
        <p:spPr>
          <a:xfrm>
            <a:off x="812800" y="366713"/>
            <a:ext cx="8710613" cy="719137"/>
          </a:xfrm>
        </p:spPr>
        <p:txBody>
          <a:bodyPr lIns="0" tIns="0" rIns="0" bIns="0" anchor="b"/>
          <a:lstStyle/>
          <a:p>
            <a:pPr algn="l" eaLnBrk="1" hangingPunct="1">
              <a:lnSpc>
                <a:spcPct val="950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Arial" charset="0"/>
              </a:rPr>
              <a:t>Project Objective and Process</a:t>
            </a:r>
          </a:p>
        </p:txBody>
      </p:sp>
      <p:pic>
        <p:nvPicPr>
          <p:cNvPr id="11469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5063" y="2743200"/>
            <a:ext cx="52911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0688" y="2286000"/>
            <a:ext cx="39560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3" name="Text Box 7"/>
          <p:cNvSpPr txBox="1">
            <a:spLocks noChangeArrowheads="1"/>
          </p:cNvSpPr>
          <p:nvPr/>
        </p:nvSpPr>
        <p:spPr bwMode="auto">
          <a:xfrm>
            <a:off x="4032250" y="2895600"/>
            <a:ext cx="4570413" cy="207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Assess current operations and process: identify current objectives, key stakeholders, current structure, current fundraising avenues, etc.</a:t>
            </a:r>
          </a:p>
          <a:p>
            <a:pPr lvl="1" indent="-342900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Identify key requirements: volunteer resources, capital resources, materials, design experts for new designs etc</a:t>
            </a:r>
          </a:p>
          <a:p>
            <a:pPr lvl="1" indent="-342900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Assess/develop an organization structure with detailed responsibilities</a:t>
            </a:r>
          </a:p>
          <a:p>
            <a:pPr lvl="1" indent="-342900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Evaluate fundraising and self-funding opportunities</a:t>
            </a:r>
            <a:endParaRPr lang="en-US" sz="1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4694" name="Text Box 8"/>
          <p:cNvSpPr txBox="1">
            <a:spLocks noChangeArrowheads="1"/>
          </p:cNvSpPr>
          <p:nvPr/>
        </p:nvSpPr>
        <p:spPr bwMode="auto">
          <a:xfrm>
            <a:off x="3965575" y="5855382"/>
            <a:ext cx="5457825" cy="81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Defined objectives for Tibetan Crafts project</a:t>
            </a:r>
          </a:p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Clear organizational structure</a:t>
            </a:r>
          </a:p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Sustainable fundraising process</a:t>
            </a:r>
          </a:p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Roadmap for implementation</a:t>
            </a:r>
          </a:p>
        </p:txBody>
      </p:sp>
      <p:sp>
        <p:nvSpPr>
          <p:cNvPr id="114695" name="Text Box 9"/>
          <p:cNvSpPr txBox="1">
            <a:spLocks noChangeArrowheads="1"/>
          </p:cNvSpPr>
          <p:nvPr/>
        </p:nvSpPr>
        <p:spPr bwMode="auto">
          <a:xfrm>
            <a:off x="3965575" y="1417812"/>
            <a:ext cx="5838825" cy="614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Develop a self-sustaining model to support traditional Tibetan Crafts</a:t>
            </a:r>
          </a:p>
          <a:p>
            <a:pPr lvl="1" indent="-342900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Arial" charset="0"/>
              </a:rPr>
              <a:t>Provide strategy and guidance to enable Friendship Charity to develop a more formalized structure and process for its project</a:t>
            </a:r>
          </a:p>
        </p:txBody>
      </p:sp>
      <p:sp>
        <p:nvSpPr>
          <p:cNvPr id="114696" name="Text Box 11"/>
          <p:cNvSpPr txBox="1">
            <a:spLocks noChangeArrowheads="1"/>
          </p:cNvSpPr>
          <p:nvPr/>
        </p:nvSpPr>
        <p:spPr bwMode="auto">
          <a:xfrm>
            <a:off x="1343025" y="1417638"/>
            <a:ext cx="1857375" cy="715962"/>
          </a:xfrm>
          <a:prstGeom prst="rect">
            <a:avLst/>
          </a:prstGeom>
          <a:solidFill>
            <a:srgbClr val="298EAD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400" b="1" dirty="0" smtClean="0">
                <a:solidFill>
                  <a:srgbClr val="FFFFFF"/>
                </a:solidFill>
                <a:latin typeface="Arial" charset="0"/>
              </a:rPr>
              <a:t>Objective</a:t>
            </a:r>
            <a:endParaRPr lang="en-US" sz="1400" b="1" dirty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11469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0688" y="5410200"/>
            <a:ext cx="39560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8" name="Text Box 11"/>
          <p:cNvSpPr txBox="1">
            <a:spLocks noChangeArrowheads="1"/>
          </p:cNvSpPr>
          <p:nvPr/>
        </p:nvSpPr>
        <p:spPr bwMode="auto">
          <a:xfrm>
            <a:off x="1346200" y="2753710"/>
            <a:ext cx="1857375" cy="2427890"/>
          </a:xfrm>
          <a:prstGeom prst="rect">
            <a:avLst/>
          </a:prstGeom>
          <a:solidFill>
            <a:srgbClr val="298EAD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lnSpc>
                <a:spcPct val="95000"/>
              </a:lnSpc>
            </a:pPr>
            <a:r>
              <a:rPr lang="en-US" sz="1400" b="1" dirty="0">
                <a:solidFill>
                  <a:srgbClr val="FFFFFF"/>
                </a:solidFill>
                <a:latin typeface="Arial" charset="0"/>
              </a:rPr>
              <a:t>Pivot Support Areas</a:t>
            </a:r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1346200" y="5810250"/>
            <a:ext cx="1857375" cy="895350"/>
          </a:xfrm>
          <a:prstGeom prst="rect">
            <a:avLst/>
          </a:prstGeom>
          <a:solidFill>
            <a:srgbClr val="298EAD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lnSpc>
                <a:spcPct val="95000"/>
              </a:lnSpc>
            </a:pPr>
            <a:r>
              <a:rPr lang="en-US" sz="1400" b="1" dirty="0" smtClean="0">
                <a:solidFill>
                  <a:srgbClr val="FFFFFF"/>
                </a:solidFill>
                <a:latin typeface="Arial" charset="0"/>
              </a:rPr>
              <a:t>Deliverables</a:t>
            </a:r>
            <a:endParaRPr lang="en-US" sz="1400" b="1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406" y="2222500"/>
            <a:ext cx="3353194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8" name="Text Box 6"/>
          <p:cNvSpPr txBox="1">
            <a:spLocks noChangeArrowheads="1"/>
          </p:cNvSpPr>
          <p:nvPr/>
        </p:nvSpPr>
        <p:spPr bwMode="auto">
          <a:xfrm>
            <a:off x="1479550" y="1766888"/>
            <a:ext cx="11620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300" b="1" i="1" dirty="0">
                <a:solidFill>
                  <a:srgbClr val="000000"/>
                </a:solidFill>
                <a:latin typeface="Arial" charset="0"/>
              </a:rPr>
              <a:t>Phase 1: </a:t>
            </a:r>
            <a:endParaRPr lang="en-US" dirty="0"/>
          </a:p>
          <a:p>
            <a:pPr algn="ctr">
              <a:lnSpc>
                <a:spcPct val="95000"/>
              </a:lnSpc>
            </a:pPr>
            <a:r>
              <a:rPr lang="en-US" sz="1300" b="1" i="1" dirty="0" smtClean="0">
                <a:solidFill>
                  <a:srgbClr val="000000"/>
                </a:solidFill>
                <a:latin typeface="Arial" charset="0"/>
              </a:rPr>
              <a:t>June</a:t>
            </a:r>
            <a:endParaRPr lang="en-US" sz="13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6739" name="Text Box 7"/>
          <p:cNvSpPr txBox="1">
            <a:spLocks noChangeArrowheads="1"/>
          </p:cNvSpPr>
          <p:nvPr/>
        </p:nvSpPr>
        <p:spPr bwMode="auto">
          <a:xfrm>
            <a:off x="3403600" y="1766888"/>
            <a:ext cx="1712912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300" b="1" i="1" dirty="0">
                <a:solidFill>
                  <a:srgbClr val="000000"/>
                </a:solidFill>
                <a:latin typeface="Arial" charset="0"/>
              </a:rPr>
              <a:t>Phase 2: </a:t>
            </a:r>
            <a:endParaRPr lang="en-US" dirty="0"/>
          </a:p>
          <a:p>
            <a:pPr algn="ctr">
              <a:lnSpc>
                <a:spcPct val="95000"/>
              </a:lnSpc>
            </a:pPr>
            <a:r>
              <a:rPr lang="en-US" sz="1300" b="1" i="1" dirty="0" smtClean="0">
                <a:solidFill>
                  <a:srgbClr val="000000"/>
                </a:solidFill>
                <a:latin typeface="Arial" charset="0"/>
              </a:rPr>
              <a:t>June/July</a:t>
            </a:r>
            <a:endParaRPr lang="en-US" sz="13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6740" name="Text Box 8"/>
          <p:cNvSpPr txBox="1">
            <a:spLocks noChangeArrowheads="1"/>
          </p:cNvSpPr>
          <p:nvPr/>
        </p:nvSpPr>
        <p:spPr bwMode="auto">
          <a:xfrm>
            <a:off x="5537200" y="1766888"/>
            <a:ext cx="1820863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300" b="1" i="1" dirty="0">
                <a:solidFill>
                  <a:srgbClr val="000000"/>
                </a:solidFill>
                <a:latin typeface="Arial" charset="0"/>
              </a:rPr>
              <a:t>Phase 3: </a:t>
            </a:r>
            <a:endParaRPr lang="en-US" dirty="0"/>
          </a:p>
          <a:p>
            <a:pPr algn="ctr">
              <a:lnSpc>
                <a:spcPct val="95000"/>
              </a:lnSpc>
            </a:pPr>
            <a:r>
              <a:rPr lang="en-US" sz="1300" b="1" i="1" dirty="0" smtClean="0">
                <a:solidFill>
                  <a:srgbClr val="000000"/>
                </a:solidFill>
                <a:latin typeface="Arial" charset="0"/>
              </a:rPr>
              <a:t>July/August</a:t>
            </a:r>
            <a:endParaRPr lang="en-US" sz="1300" b="1" i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6741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63725" y="3286125"/>
            <a:ext cx="55880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2" name="Text Box 12"/>
          <p:cNvSpPr txBox="1">
            <a:spLocks noChangeArrowheads="1"/>
          </p:cNvSpPr>
          <p:nvPr/>
        </p:nvSpPr>
        <p:spPr bwMode="auto">
          <a:xfrm>
            <a:off x="3392488" y="1387475"/>
            <a:ext cx="3044825" cy="23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600" b="1" dirty="0">
                <a:solidFill>
                  <a:srgbClr val="000000"/>
                </a:solidFill>
                <a:latin typeface="Arial" charset="0"/>
              </a:rPr>
              <a:t>Proposed </a:t>
            </a:r>
            <a:r>
              <a:rPr lang="en-US" sz="1600" b="1" dirty="0" smtClean="0">
                <a:solidFill>
                  <a:srgbClr val="000000"/>
                </a:solidFill>
                <a:latin typeface="Arial" charset="0"/>
              </a:rPr>
              <a:t>Timeline</a:t>
            </a:r>
            <a:endParaRPr lang="en-US" sz="1600" b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6743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4088" y="3328988"/>
            <a:ext cx="627062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6" name="Text Box 18"/>
          <p:cNvSpPr txBox="1">
            <a:spLocks noChangeArrowheads="1"/>
          </p:cNvSpPr>
          <p:nvPr/>
        </p:nvSpPr>
        <p:spPr bwMode="auto">
          <a:xfrm>
            <a:off x="6226175" y="2451100"/>
            <a:ext cx="1577975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200" b="1" i="1" dirty="0">
                <a:solidFill>
                  <a:srgbClr val="000000"/>
                </a:solidFill>
                <a:latin typeface="Arial" charset="0"/>
              </a:rPr>
              <a:t>Funding</a:t>
            </a:r>
            <a:endParaRPr lang="en-US" dirty="0"/>
          </a:p>
          <a:p>
            <a:pPr algn="ctr">
              <a:lnSpc>
                <a:spcPct val="95000"/>
              </a:lnSpc>
            </a:pPr>
            <a:r>
              <a:rPr lang="en-US" sz="1200" b="1" i="1" dirty="0">
                <a:solidFill>
                  <a:srgbClr val="000000"/>
                </a:solidFill>
                <a:latin typeface="Arial" charset="0"/>
              </a:rPr>
              <a:t>Strategy</a:t>
            </a:r>
          </a:p>
        </p:txBody>
      </p:sp>
      <p:pic>
        <p:nvPicPr>
          <p:cNvPr id="116747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6600" y="2222500"/>
            <a:ext cx="3353194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8" name="Text Box 20"/>
          <p:cNvSpPr txBox="1">
            <a:spLocks noChangeArrowheads="1"/>
          </p:cNvSpPr>
          <p:nvPr/>
        </p:nvSpPr>
        <p:spPr bwMode="auto">
          <a:xfrm>
            <a:off x="5613400" y="2462213"/>
            <a:ext cx="1671675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Targeted Donor Strategy</a:t>
            </a:r>
            <a:endParaRPr lang="en-US" sz="1200" b="1" i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6749" name="Picture 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08200" y="2222500"/>
            <a:ext cx="357962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50" name="Text Box 22"/>
          <p:cNvSpPr txBox="1">
            <a:spLocks noChangeArrowheads="1"/>
          </p:cNvSpPr>
          <p:nvPr/>
        </p:nvSpPr>
        <p:spPr bwMode="auto">
          <a:xfrm>
            <a:off x="3171653" y="2457450"/>
            <a:ext cx="2213147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Define Process and</a:t>
            </a:r>
            <a:br>
              <a:rPr lang="en-US" sz="1200" b="1" i="1" dirty="0" smtClean="0">
                <a:solidFill>
                  <a:srgbClr val="000000"/>
                </a:solidFill>
                <a:latin typeface="Arial" charset="0"/>
              </a:rPr>
            </a:b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Organization Structure</a:t>
            </a:r>
            <a:endParaRPr lang="en-US" sz="1200" b="1" i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6751" name="Picture 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89000" y="2222500"/>
            <a:ext cx="2530548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52" name="Text Box 24"/>
          <p:cNvSpPr txBox="1">
            <a:spLocks noChangeArrowheads="1"/>
          </p:cNvSpPr>
          <p:nvPr/>
        </p:nvSpPr>
        <p:spPr bwMode="auto">
          <a:xfrm>
            <a:off x="889000" y="2451100"/>
            <a:ext cx="2286000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Assess Current</a:t>
            </a:r>
            <a:br>
              <a:rPr lang="en-US" sz="1200" b="1" i="1" dirty="0" smtClean="0">
                <a:solidFill>
                  <a:srgbClr val="000000"/>
                </a:solidFill>
                <a:latin typeface="Arial" charset="0"/>
              </a:rPr>
            </a:b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Operations</a:t>
            </a:r>
            <a:endParaRPr lang="en-US" sz="1200" b="1" i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6754" name="Picture 2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48138" y="3328988"/>
            <a:ext cx="646112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55" name="Picture 2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65800" y="3328988"/>
            <a:ext cx="625475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56" name="Text Box 35"/>
          <p:cNvSpPr txBox="1">
            <a:spLocks noChangeArrowheads="1"/>
          </p:cNvSpPr>
          <p:nvPr/>
        </p:nvSpPr>
        <p:spPr bwMode="auto">
          <a:xfrm>
            <a:off x="965200" y="3657600"/>
            <a:ext cx="1981200" cy="190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solidFill>
                  <a:srgbClr val="000000"/>
                </a:solidFill>
                <a:latin typeface="Arial" charset="0"/>
              </a:rPr>
              <a:t>Determine current objectives for Tibetan Crafts preservation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solidFill>
                  <a:srgbClr val="000000"/>
                </a:solidFill>
                <a:latin typeface="Arial" charset="0"/>
              </a:rPr>
              <a:t>Determine the current organizational structure and fundraising process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solidFill>
                  <a:srgbClr val="000000"/>
                </a:solidFill>
                <a:latin typeface="Arial" charset="0"/>
              </a:rPr>
              <a:t>Identify key stakeholders involved with the preservation project</a:t>
            </a:r>
          </a:p>
        </p:txBody>
      </p:sp>
      <p:sp>
        <p:nvSpPr>
          <p:cNvPr id="116757" name="Text Box 36"/>
          <p:cNvSpPr txBox="1">
            <a:spLocks noChangeArrowheads="1"/>
          </p:cNvSpPr>
          <p:nvPr/>
        </p:nvSpPr>
        <p:spPr bwMode="auto">
          <a:xfrm>
            <a:off x="3098800" y="3659188"/>
            <a:ext cx="2133600" cy="2470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Define mission and objective for Tibetan Crafts Preservation project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Develop organization structure with detailed responsibilities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Identify necessary volunteer resources, capital, and materials</a:t>
            </a:r>
            <a:endParaRPr lang="en-US" sz="1300" dirty="0">
              <a:latin typeface="Arial" charset="0"/>
            </a:endParaRP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Develop strategies to expand the Tibetan Crafts project in local villages</a:t>
            </a:r>
          </a:p>
        </p:txBody>
      </p:sp>
      <p:sp>
        <p:nvSpPr>
          <p:cNvPr id="116758" name="Text Box 37"/>
          <p:cNvSpPr txBox="1">
            <a:spLocks noChangeArrowheads="1"/>
          </p:cNvSpPr>
          <p:nvPr/>
        </p:nvSpPr>
        <p:spPr bwMode="auto">
          <a:xfrm>
            <a:off x="5280025" y="3659188"/>
            <a:ext cx="2133600" cy="209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Identify funding requirements for the project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Define fundraising sources to meet funding requirements (donors, companies, grants, sales of crafts, etc.)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Develop targeted fundraising strategies for each funding source</a:t>
            </a:r>
            <a:endParaRPr lang="en-US" sz="1300" dirty="0">
              <a:latin typeface="Arial" charset="0"/>
            </a:endParaRPr>
          </a:p>
        </p:txBody>
      </p:sp>
      <p:sp>
        <p:nvSpPr>
          <p:cNvPr id="43" name="Rectangle 1"/>
          <p:cNvSpPr txBox="1">
            <a:spLocks noChangeArrowheads="1"/>
          </p:cNvSpPr>
          <p:nvPr/>
        </p:nvSpPr>
        <p:spPr bwMode="auto">
          <a:xfrm>
            <a:off x="812800" y="366713"/>
            <a:ext cx="8710613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>
              <a:lnSpc>
                <a:spcPct val="95000"/>
              </a:lnSpc>
              <a:defRPr/>
            </a:pPr>
            <a:r>
              <a:rPr lang="en-US" sz="1800" b="1" kern="0" dirty="0">
                <a:solidFill>
                  <a:srgbClr val="000000"/>
                </a:solidFill>
                <a:latin typeface="Arial" pitchFamily="34" charset="0"/>
                <a:ea typeface="+mj-ea"/>
                <a:cs typeface="+mj-cs"/>
              </a:rPr>
              <a:t>Key Project Steps</a:t>
            </a:r>
          </a:p>
        </p:txBody>
      </p:sp>
      <p:grpSp>
        <p:nvGrpSpPr>
          <p:cNvPr id="116762" name="Group 44"/>
          <p:cNvGrpSpPr>
            <a:grpSpLocks/>
          </p:cNvGrpSpPr>
          <p:nvPr/>
        </p:nvGrpSpPr>
        <p:grpSpPr bwMode="auto">
          <a:xfrm>
            <a:off x="5689600" y="3276600"/>
            <a:ext cx="1425575" cy="234950"/>
            <a:chOff x="7289800" y="3286125"/>
            <a:chExt cx="1425575" cy="234950"/>
          </a:xfrm>
        </p:grpSpPr>
        <p:pic>
          <p:nvPicPr>
            <p:cNvPr id="116769" name="Picture 1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289800" y="3286125"/>
              <a:ext cx="1425575" cy="23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70" name="Text Box 16"/>
            <p:cNvSpPr txBox="1">
              <a:spLocks noChangeArrowheads="1"/>
            </p:cNvSpPr>
            <p:nvPr/>
          </p:nvSpPr>
          <p:spPr bwMode="auto">
            <a:xfrm>
              <a:off x="7633494" y="3330575"/>
              <a:ext cx="735012" cy="14619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000" b="1" dirty="0" smtClean="0">
                  <a:solidFill>
                    <a:srgbClr val="000000"/>
                  </a:solidFill>
                  <a:latin typeface="Arial" charset="0"/>
                </a:rPr>
                <a:t>3 </a:t>
              </a:r>
              <a:r>
                <a:rPr lang="en-US" sz="1000" b="1" dirty="0">
                  <a:solidFill>
                    <a:srgbClr val="000000"/>
                  </a:solidFill>
                  <a:latin typeface="Arial" charset="0"/>
                </a:rPr>
                <a:t>Weeks</a:t>
              </a:r>
            </a:p>
          </p:txBody>
        </p:sp>
      </p:grpSp>
      <p:grpSp>
        <p:nvGrpSpPr>
          <p:cNvPr id="116763" name="Group 47"/>
          <p:cNvGrpSpPr>
            <a:grpSpLocks/>
          </p:cNvGrpSpPr>
          <p:nvPr/>
        </p:nvGrpSpPr>
        <p:grpSpPr bwMode="auto">
          <a:xfrm>
            <a:off x="3432175" y="3276600"/>
            <a:ext cx="1425575" cy="234950"/>
            <a:chOff x="7289800" y="3286125"/>
            <a:chExt cx="1425575" cy="234950"/>
          </a:xfrm>
        </p:grpSpPr>
        <p:pic>
          <p:nvPicPr>
            <p:cNvPr id="116767" name="Picture 1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289800" y="3286125"/>
              <a:ext cx="1425575" cy="23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68" name="Text Box 16"/>
            <p:cNvSpPr txBox="1">
              <a:spLocks noChangeArrowheads="1"/>
            </p:cNvSpPr>
            <p:nvPr/>
          </p:nvSpPr>
          <p:spPr bwMode="auto">
            <a:xfrm>
              <a:off x="7633494" y="3330575"/>
              <a:ext cx="735012" cy="146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000" b="1" dirty="0" smtClean="0">
                  <a:solidFill>
                    <a:srgbClr val="000000"/>
                  </a:solidFill>
                  <a:latin typeface="Arial" charset="0"/>
                </a:rPr>
                <a:t>3 </a:t>
              </a:r>
              <a:r>
                <a:rPr lang="en-US" sz="1000" b="1" dirty="0">
                  <a:solidFill>
                    <a:srgbClr val="000000"/>
                  </a:solidFill>
                  <a:latin typeface="Arial" charset="0"/>
                </a:rPr>
                <a:t>Weeks</a:t>
              </a:r>
            </a:p>
          </p:txBody>
        </p:sp>
      </p:grpSp>
      <p:grpSp>
        <p:nvGrpSpPr>
          <p:cNvPr id="116764" name="Group 50"/>
          <p:cNvGrpSpPr>
            <a:grpSpLocks/>
          </p:cNvGrpSpPr>
          <p:nvPr/>
        </p:nvGrpSpPr>
        <p:grpSpPr bwMode="auto">
          <a:xfrm>
            <a:off x="1206500" y="3276600"/>
            <a:ext cx="1425575" cy="234950"/>
            <a:chOff x="7289800" y="3286125"/>
            <a:chExt cx="1425575" cy="234950"/>
          </a:xfrm>
        </p:grpSpPr>
        <p:pic>
          <p:nvPicPr>
            <p:cNvPr id="116765" name="Picture 1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289800" y="3286125"/>
              <a:ext cx="1425575" cy="23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66" name="Text Box 16"/>
            <p:cNvSpPr txBox="1">
              <a:spLocks noChangeArrowheads="1"/>
            </p:cNvSpPr>
            <p:nvPr/>
          </p:nvSpPr>
          <p:spPr bwMode="auto">
            <a:xfrm>
              <a:off x="7633494" y="3330575"/>
              <a:ext cx="735012" cy="146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000" b="1" dirty="0" smtClean="0">
                  <a:solidFill>
                    <a:srgbClr val="000000"/>
                  </a:solidFill>
                  <a:latin typeface="Arial" charset="0"/>
                </a:rPr>
                <a:t>1-2 weeks</a:t>
              </a:r>
              <a:endParaRPr lang="en-US" sz="1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31" name="Text Box 20"/>
          <p:cNvSpPr txBox="1">
            <a:spLocks noChangeArrowheads="1"/>
          </p:cNvSpPr>
          <p:nvPr/>
        </p:nvSpPr>
        <p:spPr bwMode="auto">
          <a:xfrm>
            <a:off x="7747000" y="2462213"/>
            <a:ext cx="1671675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Develop</a:t>
            </a:r>
            <a:br>
              <a:rPr lang="en-US" sz="1200" b="1" i="1" dirty="0" smtClean="0">
                <a:solidFill>
                  <a:srgbClr val="000000"/>
                </a:solidFill>
                <a:latin typeface="Arial" charset="0"/>
              </a:rPr>
            </a:br>
            <a:r>
              <a:rPr lang="en-US" sz="1200" b="1" i="1" dirty="0" smtClean="0">
                <a:solidFill>
                  <a:srgbClr val="000000"/>
                </a:solidFill>
                <a:latin typeface="Arial" charset="0"/>
              </a:rPr>
              <a:t>Roadmap</a:t>
            </a:r>
            <a:endParaRPr lang="en-US" sz="12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" name="Text Box 8"/>
          <p:cNvSpPr txBox="1">
            <a:spLocks noChangeArrowheads="1"/>
          </p:cNvSpPr>
          <p:nvPr/>
        </p:nvSpPr>
        <p:spPr bwMode="auto">
          <a:xfrm>
            <a:off x="7678737" y="1766888"/>
            <a:ext cx="1820863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300" b="1" i="1" dirty="0">
                <a:solidFill>
                  <a:srgbClr val="000000"/>
                </a:solidFill>
                <a:latin typeface="Arial" charset="0"/>
              </a:rPr>
              <a:t>Phase 3: </a:t>
            </a:r>
            <a:endParaRPr lang="en-US" dirty="0"/>
          </a:p>
          <a:p>
            <a:pPr algn="ctr">
              <a:lnSpc>
                <a:spcPct val="95000"/>
              </a:lnSpc>
            </a:pPr>
            <a:r>
              <a:rPr lang="en-US" sz="1300" b="1" i="1" dirty="0" smtClean="0">
                <a:solidFill>
                  <a:srgbClr val="000000"/>
                </a:solidFill>
                <a:latin typeface="Arial" charset="0"/>
              </a:rPr>
              <a:t>August</a:t>
            </a:r>
            <a:endParaRPr lang="en-US" sz="13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" name="Text Box 37"/>
          <p:cNvSpPr txBox="1">
            <a:spLocks noChangeArrowheads="1"/>
          </p:cNvSpPr>
          <p:nvPr/>
        </p:nvSpPr>
        <p:spPr bwMode="auto">
          <a:xfrm>
            <a:off x="7442200" y="3659188"/>
            <a:ext cx="2133600" cy="190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Summarize recommendations from previous phases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Develop a roadmap and workplan for Friendship Charity Association to implement recommendations</a:t>
            </a:r>
          </a:p>
          <a:p>
            <a:pPr marL="182563" lvl="1" indent="-182563">
              <a:lnSpc>
                <a:spcPct val="95000"/>
              </a:lnSpc>
              <a:buClr>
                <a:srgbClr val="000000"/>
              </a:buClr>
              <a:buSzPct val="100000"/>
              <a:buFontTx/>
              <a:buChar char="•"/>
            </a:pPr>
            <a:r>
              <a:rPr lang="en-US" sz="1300" dirty="0" smtClean="0">
                <a:latin typeface="Arial" charset="0"/>
              </a:rPr>
              <a:t>Identify milestones to track progress</a:t>
            </a:r>
            <a:endParaRPr lang="en-US" sz="1300" dirty="0">
              <a:latin typeface="Arial" charset="0"/>
            </a:endParaRPr>
          </a:p>
        </p:txBody>
      </p:sp>
      <p:grpSp>
        <p:nvGrpSpPr>
          <p:cNvPr id="34" name="Group 44"/>
          <p:cNvGrpSpPr>
            <a:grpSpLocks/>
          </p:cNvGrpSpPr>
          <p:nvPr/>
        </p:nvGrpSpPr>
        <p:grpSpPr bwMode="auto">
          <a:xfrm>
            <a:off x="7851775" y="3276600"/>
            <a:ext cx="1425575" cy="234950"/>
            <a:chOff x="7289800" y="3286125"/>
            <a:chExt cx="1425575" cy="234950"/>
          </a:xfrm>
        </p:grpSpPr>
        <p:pic>
          <p:nvPicPr>
            <p:cNvPr id="35" name="Picture 1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289800" y="3286125"/>
              <a:ext cx="1425575" cy="23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 Box 16"/>
            <p:cNvSpPr txBox="1">
              <a:spLocks noChangeArrowheads="1"/>
            </p:cNvSpPr>
            <p:nvPr/>
          </p:nvSpPr>
          <p:spPr bwMode="auto">
            <a:xfrm>
              <a:off x="7633494" y="3330575"/>
              <a:ext cx="735012" cy="14619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000" b="1" dirty="0" smtClean="0">
                  <a:solidFill>
                    <a:srgbClr val="000000"/>
                  </a:solidFill>
                  <a:latin typeface="Arial" charset="0"/>
                </a:rPr>
                <a:t>1-2 </a:t>
              </a:r>
              <a:r>
                <a:rPr lang="en-US" sz="1000" b="1" dirty="0">
                  <a:solidFill>
                    <a:srgbClr val="000000"/>
                  </a:solidFill>
                  <a:latin typeface="Arial" charset="0"/>
                </a:rPr>
                <a:t>Weeks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4"/>
          <p:cNvSpPr txBox="1">
            <a:spLocks noChangeArrowheads="1"/>
          </p:cNvSpPr>
          <p:nvPr/>
        </p:nvSpPr>
        <p:spPr bwMode="auto">
          <a:xfrm>
            <a:off x="887413" y="1524000"/>
            <a:ext cx="8213725" cy="68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spcAft>
                <a:spcPts val="12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800" dirty="0">
                <a:solidFill>
                  <a:srgbClr val="000000"/>
                </a:solidFill>
                <a:latin typeface="Arial" charset="0"/>
              </a:rPr>
              <a:t>Review project objectives, scope, and timeline</a:t>
            </a:r>
            <a:endParaRPr lang="en-US" sz="1800" dirty="0"/>
          </a:p>
          <a:p>
            <a:pPr lvl="1" indent="-342900">
              <a:lnSpc>
                <a:spcPct val="95000"/>
              </a:lnSpc>
              <a:spcAft>
                <a:spcPts val="1200"/>
              </a:spcAft>
              <a:buClr>
                <a:srgbClr val="000000"/>
              </a:buClr>
              <a:buSzPct val="100000"/>
              <a:buFontTx/>
              <a:buChar char="•"/>
            </a:pPr>
            <a:r>
              <a:rPr lang="en-US" sz="1800" dirty="0">
                <a:solidFill>
                  <a:srgbClr val="000000"/>
                </a:solidFill>
                <a:latin typeface="Arial" charset="0"/>
              </a:rPr>
              <a:t>Discuss revisions to proposal </a:t>
            </a:r>
            <a:r>
              <a:rPr lang="en-US" sz="1800" dirty="0" smtClean="0">
                <a:solidFill>
                  <a:srgbClr val="000000"/>
                </a:solidFill>
                <a:latin typeface="Arial" charset="0"/>
              </a:rPr>
              <a:t>and project scope</a:t>
            </a:r>
            <a:endParaRPr lang="en-US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Rectangle 1"/>
          <p:cNvSpPr txBox="1">
            <a:spLocks noChangeArrowheads="1"/>
          </p:cNvSpPr>
          <p:nvPr/>
        </p:nvSpPr>
        <p:spPr bwMode="auto">
          <a:xfrm>
            <a:off x="812800" y="366713"/>
            <a:ext cx="8710613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/>
          <a:lstStyle/>
          <a:p>
            <a:pPr>
              <a:lnSpc>
                <a:spcPct val="95000"/>
              </a:lnSpc>
              <a:defRPr/>
            </a:pPr>
            <a:r>
              <a:rPr lang="en-US" sz="1800" b="1" kern="0" dirty="0">
                <a:solidFill>
                  <a:srgbClr val="000000"/>
                </a:solidFill>
                <a:latin typeface="Arial" pitchFamily="34" charset="0"/>
                <a:ea typeface="+mj-ea"/>
                <a:cs typeface="+mj-cs"/>
              </a:rPr>
              <a:t>Next Steps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4601</TotalTime>
  <Words>283</Words>
  <Application>Microsoft Office PowerPoint</Application>
  <PresentationFormat>Custom</PresentationFormat>
  <Paragraphs>56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Slide 1</vt:lpstr>
      <vt:lpstr>Project Objective and Process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</dc:creator>
  <cp:lastModifiedBy>shyaam.ramkumar</cp:lastModifiedBy>
  <cp:revision>41</cp:revision>
  <dcterms:created xsi:type="dcterms:W3CDTF">2004-05-06T09:28:21Z</dcterms:created>
  <dcterms:modified xsi:type="dcterms:W3CDTF">2011-06-06T04:16:42Z</dcterms:modified>
</cp:coreProperties>
</file>